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352" r:id="rId3"/>
    <p:sldId id="349" r:id="rId4"/>
    <p:sldId id="350" r:id="rId5"/>
    <p:sldId id="267" r:id="rId6"/>
    <p:sldId id="334" r:id="rId7"/>
    <p:sldId id="261" r:id="rId8"/>
    <p:sldId id="286" r:id="rId9"/>
    <p:sldId id="361" r:id="rId10"/>
    <p:sldId id="319" r:id="rId11"/>
    <p:sldId id="260" r:id="rId12"/>
    <p:sldId id="265" r:id="rId13"/>
    <p:sldId id="263"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ABBC"/>
    <a:srgbClr val="CA8D60"/>
    <a:srgbClr val="BC957B"/>
    <a:srgbClr val="345963"/>
    <a:srgbClr val="497F8E"/>
    <a:srgbClr val="DDB191"/>
    <a:srgbClr val="42B7F9"/>
    <a:srgbClr val="B9D3DD"/>
    <a:srgbClr val="EA6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65"/>
    <p:restoredTop sz="71558"/>
  </p:normalViewPr>
  <p:slideViewPr>
    <p:cSldViewPr snapToGrid="0" snapToObjects="1">
      <p:cViewPr varScale="1">
        <p:scale>
          <a:sx n="75" d="100"/>
          <a:sy n="75" d="100"/>
        </p:scale>
        <p:origin x="2056" y="184"/>
      </p:cViewPr>
      <p:guideLst/>
    </p:cSldViewPr>
  </p:slideViewPr>
  <p:notesTextViewPr>
    <p:cViewPr>
      <p:scale>
        <a:sx n="90" d="100"/>
        <a:sy n="9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hdphoto6.wdp>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tiff>
</file>

<file path=ppt/media/image20.png>
</file>

<file path=ppt/media/image21.svg>
</file>

<file path=ppt/media/image22.png>
</file>

<file path=ppt/media/image23.png>
</file>

<file path=ppt/media/image24.svg>
</file>

<file path=ppt/media/image25.png>
</file>

<file path=ppt/media/image26.png>
</file>

<file path=ppt/media/image27.jpeg>
</file>

<file path=ppt/media/image28.jpeg>
</file>

<file path=ppt/media/image29.jpg>
</file>

<file path=ppt/media/image3.tiff>
</file>

<file path=ppt/media/image30.png>
</file>

<file path=ppt/media/image31.png>
</file>

<file path=ppt/media/image32.jpeg>
</file>

<file path=ppt/media/image33.png>
</file>

<file path=ppt/media/image34.tiff>
</file>

<file path=ppt/media/image35.png>
</file>

<file path=ppt/media/image36.png>
</file>

<file path=ppt/media/image37.png>
</file>

<file path=ppt/media/image38.png>
</file>

<file path=ppt/media/image39.png>
</file>

<file path=ppt/media/image4.tiff>
</file>

<file path=ppt/media/image5.tiff>
</file>

<file path=ppt/media/image58.png>
</file>

<file path=ppt/media/image59.png>
</file>

<file path=ppt/media/image6.png>
</file>

<file path=ppt/media/image60.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4CE264-1E54-D746-8FC1-1EE0E3D219C3}" type="datetimeFigureOut">
              <a:rPr lang="en-US" smtClean="0"/>
              <a:t>6/7/21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D02328-8F72-D549-90F1-53B40DF2A0DF}" type="slidenum">
              <a:rPr lang="en-US" smtClean="0"/>
              <a:t>‹#›</a:t>
            </a:fld>
            <a:endParaRPr lang="en-US"/>
          </a:p>
        </p:txBody>
      </p:sp>
    </p:spTree>
    <p:extLst>
      <p:ext uri="{BB962C8B-B14F-4D97-AF65-F5344CB8AC3E}">
        <p14:creationId xmlns:p14="http://schemas.microsoft.com/office/powerpoint/2010/main" val="3699549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Abby Lewis and today I am going to be talking about a project I led that used NEAR-TERM, ITERATIVE FORECASTS to understand OXYGEN dynamics IN A DRINKING WATER RESERVOIR</a:t>
            </a:r>
          </a:p>
        </p:txBody>
      </p:sp>
      <p:sp>
        <p:nvSpPr>
          <p:cNvPr id="4" name="Slide Number Placeholder 3"/>
          <p:cNvSpPr>
            <a:spLocks noGrp="1"/>
          </p:cNvSpPr>
          <p:nvPr>
            <p:ph type="sldNum" sz="quarter" idx="5"/>
          </p:nvPr>
        </p:nvSpPr>
        <p:spPr/>
        <p:txBody>
          <a:bodyPr/>
          <a:lstStyle/>
          <a:p>
            <a:fld id="{BDD02328-8F72-D549-90F1-53B40DF2A0DF}" type="slidenum">
              <a:rPr lang="en-US" smtClean="0"/>
              <a:t>1</a:t>
            </a:fld>
            <a:endParaRPr lang="en-US"/>
          </a:p>
        </p:txBody>
      </p:sp>
    </p:spTree>
    <p:extLst>
      <p:ext uri="{BB962C8B-B14F-4D97-AF65-F5344CB8AC3E}">
        <p14:creationId xmlns:p14="http://schemas.microsoft.com/office/powerpoint/2010/main" val="37023113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to thank the Carey lab for collecting all of these data over the past six years, and the western Virginia water authority for allowing us to do work in their beautiful reservoirs. Thanks everyone for listening, and I’m happy to take any questions!</a:t>
            </a:r>
          </a:p>
        </p:txBody>
      </p:sp>
      <p:sp>
        <p:nvSpPr>
          <p:cNvPr id="4" name="Slide Number Placeholder 3"/>
          <p:cNvSpPr>
            <a:spLocks noGrp="1"/>
          </p:cNvSpPr>
          <p:nvPr>
            <p:ph type="sldNum" sz="quarter" idx="5"/>
          </p:nvPr>
        </p:nvSpPr>
        <p:spPr/>
        <p:txBody>
          <a:bodyPr/>
          <a:lstStyle/>
          <a:p>
            <a:fld id="{852F2286-A7BE-3C45-BF45-D0BE8CAB7BDE}" type="slidenum">
              <a:rPr lang="en-US" smtClean="0"/>
              <a:t>10</a:t>
            </a:fld>
            <a:endParaRPr lang="en-US"/>
          </a:p>
        </p:txBody>
      </p:sp>
    </p:spTree>
    <p:extLst>
      <p:ext uri="{BB962C8B-B14F-4D97-AF65-F5344CB8AC3E}">
        <p14:creationId xmlns:p14="http://schemas.microsoft.com/office/powerpoint/2010/main" val="18411795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work is based in reservoirs are critical to understand for several reasons. First, reservoirs are important as a source of freshwater for people around the world. 75% of human water use comes from a combination of rivers, lakes, and reservoirs. Second, reservoirs play a critical role in the global carbon cycle. Each year, reservoirs around the world bury more organic carbon than all ocean sediments. This serves as an important and understudied ecological carbon sink. </a:t>
            </a:r>
          </a:p>
        </p:txBody>
      </p:sp>
      <p:sp>
        <p:nvSpPr>
          <p:cNvPr id="4" name="Slide Number Placeholder 3"/>
          <p:cNvSpPr>
            <a:spLocks noGrp="1"/>
          </p:cNvSpPr>
          <p:nvPr>
            <p:ph type="sldNum" sz="quarter" idx="5"/>
          </p:nvPr>
        </p:nvSpPr>
        <p:spPr/>
        <p:txBody>
          <a:bodyPr/>
          <a:lstStyle/>
          <a:p>
            <a:fld id="{BDD02328-8F72-D549-90F1-53B40DF2A0DF}" type="slidenum">
              <a:rPr lang="en-US" smtClean="0"/>
              <a:t>2</a:t>
            </a:fld>
            <a:endParaRPr lang="en-US"/>
          </a:p>
        </p:txBody>
      </p:sp>
    </p:spTree>
    <p:extLst>
      <p:ext uri="{BB962C8B-B14F-4D97-AF65-F5344CB8AC3E}">
        <p14:creationId xmlns:p14="http://schemas.microsoft.com/office/powerpoint/2010/main" val="3118723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extent to which reservoirs are able to perform either of these important functions relates to the rate of oxygen consumption in the reservoir, which we call oxygen demand.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High rates of biological oxygen demand mean that more carbon is being mineralized, increasing GHG production and potentially increasing carbon emissions from reservoirs. High rates of oxygen demand can also cause oxygen concentrations to decrease to the point where you see deteriorating water quality or release of nutrients such as nitrogen and phosphorus which cause harmful algal blooms.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DD02328-8F72-D549-90F1-53B40DF2A0DF}" type="slidenum">
              <a:rPr lang="en-US" smtClean="0"/>
              <a:t>3</a:t>
            </a:fld>
            <a:endParaRPr lang="en-US"/>
          </a:p>
        </p:txBody>
      </p:sp>
    </p:spTree>
    <p:extLst>
      <p:ext uri="{BB962C8B-B14F-4D97-AF65-F5344CB8AC3E}">
        <p14:creationId xmlns:p14="http://schemas.microsoft.com/office/powerpoint/2010/main" val="24905491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 that a variety of factors can influence the rate of oxygen demand, including temperature and oxygen concentrations. </a:t>
            </a:r>
          </a:p>
          <a:p>
            <a:endParaRPr lang="en-US" dirty="0"/>
          </a:p>
          <a:p>
            <a:r>
              <a:rPr lang="en-US" dirty="0"/>
              <a:t>Temperature increases oxygen demand by accelerating biological and chemical processes that consume oxygen, </a:t>
            </a:r>
          </a:p>
          <a:p>
            <a:endParaRPr lang="en-US" dirty="0"/>
          </a:p>
          <a:p>
            <a:r>
              <a:rPr lang="en-US" dirty="0"/>
              <a:t>likewise increased oxygen availability can accelerate diffusion of oxygen into anoxic sediment and release oxygen limitation of bacterial respiration, all increasing the rate of oxygen demand </a:t>
            </a:r>
          </a:p>
        </p:txBody>
      </p:sp>
      <p:sp>
        <p:nvSpPr>
          <p:cNvPr id="4" name="Slide Number Placeholder 3"/>
          <p:cNvSpPr>
            <a:spLocks noGrp="1"/>
          </p:cNvSpPr>
          <p:nvPr>
            <p:ph type="sldNum" sz="quarter" idx="5"/>
          </p:nvPr>
        </p:nvSpPr>
        <p:spPr/>
        <p:txBody>
          <a:bodyPr/>
          <a:lstStyle/>
          <a:p>
            <a:fld id="{BDD02328-8F72-D549-90F1-53B40DF2A0DF}" type="slidenum">
              <a:rPr lang="en-US" smtClean="0"/>
              <a:t>4</a:t>
            </a:fld>
            <a:endParaRPr lang="en-US"/>
          </a:p>
        </p:txBody>
      </p:sp>
    </p:spTree>
    <p:extLst>
      <p:ext uri="{BB962C8B-B14F-4D97-AF65-F5344CB8AC3E}">
        <p14:creationId xmlns:p14="http://schemas.microsoft.com/office/powerpoint/2010/main" val="1433839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difficult to predict how the rate of oxygen demand will change over time in a given body of water, in part because changes in climate and land use are having divergent effects on oxygen demand. </a:t>
            </a:r>
          </a:p>
          <a:p>
            <a:endParaRPr lang="en-US" dirty="0"/>
          </a:p>
          <a:p>
            <a:r>
              <a:rPr lang="en-US" dirty="0"/>
              <a:t>Water temperatures in the upper layer of a lake or reservoir are generally increasing around the world, potentially increasing the rate of oxygen demand and decreasing oxygen concentrations. </a:t>
            </a:r>
          </a:p>
          <a:p>
            <a:endParaRPr lang="en-US" dirty="0"/>
          </a:p>
          <a:p>
            <a:r>
              <a:rPr lang="en-US" dirty="0"/>
              <a:t>At the same time, bottom-water temperatures are generally decreasing as a result of increased shading from dissolved organic carbon, which would decrease the rate of oxygen demand and lead to higher oxygen concentrations. </a:t>
            </a:r>
          </a:p>
          <a:p>
            <a:endParaRPr lang="en-US" dirty="0"/>
          </a:p>
          <a:p>
            <a:r>
              <a:rPr lang="en-US" dirty="0"/>
              <a:t>Finally, increased storm frequency and intensity can directly increase oxygen concentrations in lakes and reservoirs</a:t>
            </a:r>
          </a:p>
          <a:p>
            <a:endParaRPr lang="en-US" dirty="0"/>
          </a:p>
          <a:p>
            <a:r>
              <a:rPr lang="en-US" dirty="0"/>
              <a:t>In light of these heterogeneous changes, it is important that we understand the relative importance of temperature and oxygen concentrations as drivers as oxygen demand, so that we can predict how water quality and carbon cycling in reservoirs, will change over time.</a:t>
            </a:r>
          </a:p>
        </p:txBody>
      </p:sp>
      <p:sp>
        <p:nvSpPr>
          <p:cNvPr id="4" name="Slide Number Placeholder 3"/>
          <p:cNvSpPr>
            <a:spLocks noGrp="1"/>
          </p:cNvSpPr>
          <p:nvPr>
            <p:ph type="sldNum" sz="quarter" idx="5"/>
          </p:nvPr>
        </p:nvSpPr>
        <p:spPr/>
        <p:txBody>
          <a:bodyPr/>
          <a:lstStyle/>
          <a:p>
            <a:fld id="{BDD02328-8F72-D549-90F1-53B40DF2A0DF}" type="slidenum">
              <a:rPr lang="en-US" smtClean="0"/>
              <a:t>5</a:t>
            </a:fld>
            <a:endParaRPr lang="en-US"/>
          </a:p>
        </p:txBody>
      </p:sp>
    </p:spTree>
    <p:extLst>
      <p:ext uri="{BB962C8B-B14F-4D97-AF65-F5344CB8AC3E}">
        <p14:creationId xmlns:p14="http://schemas.microsoft.com/office/powerpoint/2010/main" val="3976322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it is worth noting that most previous research that has been done on oxygen demand has been done in small-scale incubations, making it difficult to assess how these factors will interact on the scale of a whole reservoir.</a:t>
            </a:r>
          </a:p>
        </p:txBody>
      </p:sp>
      <p:sp>
        <p:nvSpPr>
          <p:cNvPr id="4" name="Slide Number Placeholder 3"/>
          <p:cNvSpPr>
            <a:spLocks noGrp="1"/>
          </p:cNvSpPr>
          <p:nvPr>
            <p:ph type="sldNum" sz="quarter" idx="5"/>
          </p:nvPr>
        </p:nvSpPr>
        <p:spPr/>
        <p:txBody>
          <a:bodyPr/>
          <a:lstStyle/>
          <a:p>
            <a:fld id="{852F2286-A7BE-3C45-BF45-D0BE8CAB7BDE}" type="slidenum">
              <a:rPr lang="en-US" smtClean="0"/>
              <a:t>6</a:t>
            </a:fld>
            <a:endParaRPr lang="en-US"/>
          </a:p>
        </p:txBody>
      </p:sp>
    </p:spTree>
    <p:extLst>
      <p:ext uri="{BB962C8B-B14F-4D97-AF65-F5344CB8AC3E}">
        <p14:creationId xmlns:p14="http://schemas.microsoft.com/office/powerpoint/2010/main" val="19920344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DD02328-8F72-D549-90F1-53B40DF2A0DF}" type="slidenum">
              <a:rPr lang="en-US" smtClean="0"/>
              <a:t>7</a:t>
            </a:fld>
            <a:endParaRPr lang="en-US"/>
          </a:p>
        </p:txBody>
      </p:sp>
    </p:spTree>
    <p:extLst>
      <p:ext uri="{BB962C8B-B14F-4D97-AF65-F5344CB8AC3E}">
        <p14:creationId xmlns:p14="http://schemas.microsoft.com/office/powerpoint/2010/main" val="5364289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develop my forecasting framework, I used historical time series data from Falling Creek Reservoir, located in southwest Virginia. </a:t>
            </a:r>
          </a:p>
          <a:p>
            <a:endParaRPr lang="en-US" dirty="0"/>
          </a:p>
          <a:p>
            <a:r>
              <a:rPr lang="en-US" dirty="0"/>
              <a:t>Falling Creek is equipped with an oxygenation system that can add oxygen to bottom waters of the reservoir without decreasing thermal stability. The oxygenation system operates at the bottom of the reservoir, but in this photo on the bottom here we had a perfect photo opportunity when we brought the system up to the surface for maintenance. Oxygenation can be turned on an off on demand by scientists and managers, as shown in the picture above. </a:t>
            </a:r>
          </a:p>
          <a:p>
            <a:endParaRPr lang="en-US" dirty="0"/>
          </a:p>
          <a:p>
            <a:r>
              <a:rPr lang="en-US" dirty="0"/>
              <a:t>Starting in 2013, this oxygenation system has been operated on a variable schedule, providing a perfect dataset that disentangles seasonal correlations between oxygen concentrations and temperatures, helping us isolate the separate impacts of oxygen and temperature on oxygen demand.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B15869-3815-8840-8D7D-BDC2DF82C6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37627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understand the dominant drivers of oxygen demand, I took the original model that contained sensitivity to both temperature and oxygen, and I divided it into two separate models. The temperature-only model included temperature as a driver, but not oxygen concentrations, and the oxygen-only model included oxygen as a driver, but not temperature. I then compared the relative performance of forecasts based on each of these models across the six-year time series to assess when each driver is most important</a:t>
            </a:r>
          </a:p>
        </p:txBody>
      </p:sp>
      <p:sp>
        <p:nvSpPr>
          <p:cNvPr id="4" name="Slide Number Placeholder 3"/>
          <p:cNvSpPr>
            <a:spLocks noGrp="1"/>
          </p:cNvSpPr>
          <p:nvPr>
            <p:ph type="sldNum" sz="quarter" idx="5"/>
          </p:nvPr>
        </p:nvSpPr>
        <p:spPr/>
        <p:txBody>
          <a:bodyPr/>
          <a:lstStyle/>
          <a:p>
            <a:fld id="{BDD02328-8F72-D549-90F1-53B40DF2A0DF}" type="slidenum">
              <a:rPr lang="en-US" smtClean="0"/>
              <a:t>9</a:t>
            </a:fld>
            <a:endParaRPr lang="en-US"/>
          </a:p>
        </p:txBody>
      </p:sp>
    </p:spTree>
    <p:extLst>
      <p:ext uri="{BB962C8B-B14F-4D97-AF65-F5344CB8AC3E}">
        <p14:creationId xmlns:p14="http://schemas.microsoft.com/office/powerpoint/2010/main" val="14748905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CB1EA-CDAD-B94D-8D72-37B42899D6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F9221B-EE20-EA4F-8AB1-21F6D66688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325997-70AB-7D47-BAC4-0FBDFEB47D4F}"/>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5" name="Footer Placeholder 4">
            <a:extLst>
              <a:ext uri="{FF2B5EF4-FFF2-40B4-BE49-F238E27FC236}">
                <a16:creationId xmlns:a16="http://schemas.microsoft.com/office/drawing/2014/main" id="{9781D00A-1D4A-A54A-9FBA-870E50ECB1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19456A-A1C0-D746-A7E7-6EE08FFEA2F3}"/>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1972048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CD6FA-AC71-334D-A0C7-993898E373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EBAE5CE-C655-714F-B502-721B066170A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5DD14C-0F8E-944A-8EFE-A6252FE6EC94}"/>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5" name="Footer Placeholder 4">
            <a:extLst>
              <a:ext uri="{FF2B5EF4-FFF2-40B4-BE49-F238E27FC236}">
                <a16:creationId xmlns:a16="http://schemas.microsoft.com/office/drawing/2014/main" id="{B4A47280-F401-7F4C-94DF-602F9037CC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3E6161-CFCB-0448-8B07-72BDD655C3B8}"/>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410293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4E0FF2-2BFF-1440-B2B8-EDE7493E13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966CE63-253D-2E48-895F-F98B01B4FD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956E3A-57D5-9941-AC4E-2F34270F9931}"/>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5" name="Footer Placeholder 4">
            <a:extLst>
              <a:ext uri="{FF2B5EF4-FFF2-40B4-BE49-F238E27FC236}">
                <a16:creationId xmlns:a16="http://schemas.microsoft.com/office/drawing/2014/main" id="{ADD21FC5-FFF2-6040-81C5-4ED8EDEF0E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CE29CA-8720-D745-B8FB-ADA7A64DA2B3}"/>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1514453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37051-CE0C-524F-9D75-4A58D910AC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A56A2C-CCF2-A04A-ACAC-327BFD7E08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774017-7539-024F-9F50-F26F6F737C0C}"/>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5" name="Footer Placeholder 4">
            <a:extLst>
              <a:ext uri="{FF2B5EF4-FFF2-40B4-BE49-F238E27FC236}">
                <a16:creationId xmlns:a16="http://schemas.microsoft.com/office/drawing/2014/main" id="{8739B18A-9E91-944B-A40A-DAAE9FF77A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76E1C3-6492-074D-B924-E9AB6DFF692C}"/>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1457889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2762B-0C1B-344F-A1BC-E16C5DC1B69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8DB7D3-4F3E-CB4E-9542-BB6CFAF30D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476233-3AC9-DF48-9066-74E27CC76377}"/>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5" name="Footer Placeholder 4">
            <a:extLst>
              <a:ext uri="{FF2B5EF4-FFF2-40B4-BE49-F238E27FC236}">
                <a16:creationId xmlns:a16="http://schemas.microsoft.com/office/drawing/2014/main" id="{6617DC72-6C67-8A4B-8A20-F84FF47624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EC757D-7C37-AA45-8C39-90952F67165E}"/>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1811278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52F1D-10F0-EF4A-B585-B49F39CB0C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33EE52-FE43-9740-99E2-D87B094B73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39F8FA-79A9-C948-875A-C0BD77652F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81C8921-F644-F645-BA26-91F372152DF2}"/>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6" name="Footer Placeholder 5">
            <a:extLst>
              <a:ext uri="{FF2B5EF4-FFF2-40B4-BE49-F238E27FC236}">
                <a16:creationId xmlns:a16="http://schemas.microsoft.com/office/drawing/2014/main" id="{26052820-A90A-3447-8839-AF7A13B3B2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45689A-138E-A74D-86E7-9A8D1DB38D4F}"/>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2845828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66D44-1D60-7847-B3DB-3A417D9439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7B2657-8969-E544-BDF9-1959EAB65B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65E550-FA7C-1D41-B005-7A9BED13C8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1ED006-E857-3245-83A1-62EA413E11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028094-BD6B-BD43-8877-E18DCB2570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22AFEA-9A93-E046-A9B3-11AA9067476A}"/>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8" name="Footer Placeholder 7">
            <a:extLst>
              <a:ext uri="{FF2B5EF4-FFF2-40B4-BE49-F238E27FC236}">
                <a16:creationId xmlns:a16="http://schemas.microsoft.com/office/drawing/2014/main" id="{903B0EBE-57C9-BB49-A143-C232B11DCD3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172DEE-54DA-074D-A921-4BC9B326A2D1}"/>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70863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E5B3D-5E47-8C49-900B-6841BED794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3ABCDB7-C3E8-9541-84F7-46120D0096E3}"/>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4" name="Footer Placeholder 3">
            <a:extLst>
              <a:ext uri="{FF2B5EF4-FFF2-40B4-BE49-F238E27FC236}">
                <a16:creationId xmlns:a16="http://schemas.microsoft.com/office/drawing/2014/main" id="{409E5656-F303-E641-A45F-D7A33A08CD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3A5E94B-C276-F548-93B9-4CBB8052121E}"/>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629821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0DB51F-E83F-FB47-BF8D-D028720E89FC}"/>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3" name="Footer Placeholder 2">
            <a:extLst>
              <a:ext uri="{FF2B5EF4-FFF2-40B4-BE49-F238E27FC236}">
                <a16:creationId xmlns:a16="http://schemas.microsoft.com/office/drawing/2014/main" id="{D75BDE6C-796E-124A-8E06-D70B949A1C1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6C96399-50FF-5446-94DC-634337E5D7A2}"/>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4205040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C7CEE-EDC2-894F-A400-862828910F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07E0E7-900C-ED43-B58B-18E973F38A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EBB4AF-E588-0641-8FEA-F96862C56C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99F115-3CD0-F346-9760-594B0CDCAFE5}"/>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6" name="Footer Placeholder 5">
            <a:extLst>
              <a:ext uri="{FF2B5EF4-FFF2-40B4-BE49-F238E27FC236}">
                <a16:creationId xmlns:a16="http://schemas.microsoft.com/office/drawing/2014/main" id="{D0F70E73-C557-2A47-85E1-B2B49EE0EE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CF91C4-9EAE-4645-92DF-6C11EF568832}"/>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2947662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2DDE1-356E-1347-ABF1-745F072D3E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8AD8AA-3A0A-4E4D-8FC1-D9F7427F86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60A37F-764F-804B-8BFF-AECA279BBE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C55916-F982-8C4D-8310-3C8C83F47A66}"/>
              </a:ext>
            </a:extLst>
          </p:cNvPr>
          <p:cNvSpPr>
            <a:spLocks noGrp="1"/>
          </p:cNvSpPr>
          <p:nvPr>
            <p:ph type="dt" sz="half" idx="10"/>
          </p:nvPr>
        </p:nvSpPr>
        <p:spPr/>
        <p:txBody>
          <a:bodyPr/>
          <a:lstStyle/>
          <a:p>
            <a:fld id="{0C6E288C-1BA9-D54A-A216-07343E9938BA}" type="datetimeFigureOut">
              <a:rPr lang="en-US" smtClean="0"/>
              <a:t>6/7/21</a:t>
            </a:fld>
            <a:endParaRPr lang="en-US"/>
          </a:p>
        </p:txBody>
      </p:sp>
      <p:sp>
        <p:nvSpPr>
          <p:cNvPr id="6" name="Footer Placeholder 5">
            <a:extLst>
              <a:ext uri="{FF2B5EF4-FFF2-40B4-BE49-F238E27FC236}">
                <a16:creationId xmlns:a16="http://schemas.microsoft.com/office/drawing/2014/main" id="{EC0BC905-C4FC-0F4E-A478-B91818723F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0354C3-54EB-8B42-AF58-880FF8822F08}"/>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393459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868F92-DF59-D64D-9C4D-7385C68982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3A96306-3AE1-AE43-820C-3D7309E530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09B297-5E7D-9644-909F-2452A79491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Century Gothic" panose="020B0502020202020204" pitchFamily="34" charset="0"/>
              </a:defRPr>
            </a:lvl1pPr>
          </a:lstStyle>
          <a:p>
            <a:fld id="{0C6E288C-1BA9-D54A-A216-07343E9938BA}" type="datetimeFigureOut">
              <a:rPr lang="en-US" smtClean="0"/>
              <a:pPr/>
              <a:t>6/7/21</a:t>
            </a:fld>
            <a:endParaRPr lang="en-US" dirty="0"/>
          </a:p>
        </p:txBody>
      </p:sp>
      <p:sp>
        <p:nvSpPr>
          <p:cNvPr id="5" name="Footer Placeholder 4">
            <a:extLst>
              <a:ext uri="{FF2B5EF4-FFF2-40B4-BE49-F238E27FC236}">
                <a16:creationId xmlns:a16="http://schemas.microsoft.com/office/drawing/2014/main" id="{D952E577-25FA-B344-9755-53E5556D7C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Century Gothic" panose="020B0502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01FFFBF-C455-7140-9AD0-33D5433A48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Century Gothic" panose="020B0502020202020204" pitchFamily="34" charset="0"/>
              </a:defRPr>
            </a:lvl1pPr>
          </a:lstStyle>
          <a:p>
            <a:fld id="{11E032B1-4F72-8C49-AA36-D276D6AEF0B9}" type="slidenum">
              <a:rPr lang="en-US" smtClean="0"/>
              <a:pPr/>
              <a:t>‹#›</a:t>
            </a:fld>
            <a:endParaRPr lang="en-US" dirty="0"/>
          </a:p>
        </p:txBody>
      </p:sp>
    </p:spTree>
    <p:extLst>
      <p:ext uri="{BB962C8B-B14F-4D97-AF65-F5344CB8AC3E}">
        <p14:creationId xmlns:p14="http://schemas.microsoft.com/office/powerpoint/2010/main" val="41058823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tx1"/>
          </a:solidFill>
          <a:latin typeface="Century Gothic" panose="020B0502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tif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8" Type="http://schemas.openxmlformats.org/officeDocument/2006/relationships/image" Target="../media/image2.tiff"/><Relationship Id="rId3" Type="http://schemas.openxmlformats.org/officeDocument/2006/relationships/image" Target="../media/image32.jpeg"/><Relationship Id="rId7" Type="http://schemas.microsoft.com/office/2007/relationships/hdphoto" Target="../media/hdphoto5.wdp"/><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4.tiff"/><Relationship Id="rId10" Type="http://schemas.microsoft.com/office/2007/relationships/hdphoto" Target="../media/hdphoto6.wdp"/><Relationship Id="rId4" Type="http://schemas.openxmlformats.org/officeDocument/2006/relationships/image" Target="../media/image33.png"/><Relationship Id="rId9" Type="http://schemas.openxmlformats.org/officeDocument/2006/relationships/image" Target="../media/image3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11.svg"/><Relationship Id="rId7" Type="http://schemas.openxmlformats.org/officeDocument/2006/relationships/image" Target="../media/image9.svg"/><Relationship Id="rId12" Type="http://schemas.openxmlformats.org/officeDocument/2006/relationships/image" Target="../media/image17.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6.png"/><Relationship Id="rId5" Type="http://schemas.openxmlformats.org/officeDocument/2006/relationships/image" Target="../media/image13.svg"/><Relationship Id="rId10" Type="http://schemas.openxmlformats.org/officeDocument/2006/relationships/image" Target="../media/image15.svg"/><Relationship Id="rId4" Type="http://schemas.openxmlformats.org/officeDocument/2006/relationships/image" Target="../media/image12.png"/><Relationship Id="rId9"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3.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image" Target="../media/image5.tiff"/><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1.svg"/><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19.svg"/><Relationship Id="rId3" Type="http://schemas.openxmlformats.org/officeDocument/2006/relationships/notesSlide" Target="../notesSlides/notesSlide5.xml"/><Relationship Id="rId7" Type="http://schemas.openxmlformats.org/officeDocument/2006/relationships/image" Target="../media/image15.svg"/><Relationship Id="rId12" Type="http://schemas.openxmlformats.org/officeDocument/2006/relationships/image" Target="../media/image18.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14.png"/><Relationship Id="rId11" Type="http://schemas.openxmlformats.org/officeDocument/2006/relationships/image" Target="../media/image11.svg"/><Relationship Id="rId5" Type="http://schemas.openxmlformats.org/officeDocument/2006/relationships/image" Target="../media/image13.svg"/><Relationship Id="rId15" Type="http://schemas.openxmlformats.org/officeDocument/2006/relationships/image" Target="../media/image21.svg"/><Relationship Id="rId10" Type="http://schemas.openxmlformats.org/officeDocument/2006/relationships/image" Target="../media/image10.png"/><Relationship Id="rId4" Type="http://schemas.openxmlformats.org/officeDocument/2006/relationships/image" Target="../media/image12.png"/><Relationship Id="rId9" Type="http://schemas.openxmlformats.org/officeDocument/2006/relationships/image" Target="../media/image17.svg"/><Relationship Id="rId1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4.svg"/><Relationship Id="rId5" Type="http://schemas.openxmlformats.org/officeDocument/2006/relationships/image" Target="../media/image23.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8" Type="http://schemas.openxmlformats.org/officeDocument/2006/relationships/image" Target="../media/image28.jpeg"/><Relationship Id="rId13" Type="http://schemas.microsoft.com/office/2007/relationships/hdphoto" Target="../media/hdphoto5.wdp"/><Relationship Id="rId3" Type="http://schemas.openxmlformats.org/officeDocument/2006/relationships/notesSlide" Target="../notesSlides/notesSlide8.xml"/><Relationship Id="rId7" Type="http://schemas.openxmlformats.org/officeDocument/2006/relationships/image" Target="../media/image27.jpeg"/><Relationship Id="rId12" Type="http://schemas.openxmlformats.org/officeDocument/2006/relationships/image" Target="../media/image31.png"/><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26.png"/><Relationship Id="rId11" Type="http://schemas.microsoft.com/office/2007/relationships/hdphoto" Target="../media/hdphoto4.wdp"/><Relationship Id="rId5" Type="http://schemas.microsoft.com/office/2007/relationships/hdphoto" Target="../media/hdphoto3.wdp"/><Relationship Id="rId10" Type="http://schemas.openxmlformats.org/officeDocument/2006/relationships/image" Target="../media/image30.png"/><Relationship Id="rId4" Type="http://schemas.openxmlformats.org/officeDocument/2006/relationships/image" Target="../media/image25.png"/><Relationship Id="rId9" Type="http://schemas.openxmlformats.org/officeDocument/2006/relationships/image" Target="../media/image29.jp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 Id="rId11" Type="http://schemas.openxmlformats.org/officeDocument/2006/relationships/image" Target="../media/image60.png"/><Relationship Id="rId5" Type="http://schemas.openxmlformats.org/officeDocument/2006/relationships/image" Target="../media/image37.png"/><Relationship Id="rId10" Type="http://schemas.openxmlformats.org/officeDocument/2006/relationships/image" Target="../media/image59.png"/><Relationship Id="rId4" Type="http://schemas.openxmlformats.org/officeDocument/2006/relationships/image" Target="../media/image24.svg"/><Relationship Id="rId9" Type="http://schemas.openxmlformats.org/officeDocument/2006/relationships/image" Target="../media/image5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long bridge over some water&#10;&#10;Description automatically generated">
            <a:extLst>
              <a:ext uri="{FF2B5EF4-FFF2-40B4-BE49-F238E27FC236}">
                <a16:creationId xmlns:a16="http://schemas.microsoft.com/office/drawing/2014/main" id="{6B66BDC0-3D6A-5E4B-94CB-B620E1D87CB0}"/>
              </a:ext>
            </a:extLst>
          </p:cNvPr>
          <p:cNvPicPr>
            <a:picLocks noChangeAspect="1"/>
          </p:cNvPicPr>
          <p:nvPr/>
        </p:nvPicPr>
        <p:blipFill rotWithShape="1">
          <a:blip r:embed="rId3"/>
          <a:srcRect t="10480" b="14520"/>
          <a:stretch/>
        </p:blipFill>
        <p:spPr>
          <a:xfrm>
            <a:off x="0" y="0"/>
            <a:ext cx="12192000" cy="6858000"/>
          </a:xfrm>
          <a:prstGeom prst="rect">
            <a:avLst/>
          </a:prstGeom>
        </p:spPr>
      </p:pic>
      <p:sp>
        <p:nvSpPr>
          <p:cNvPr id="4" name="Rectangle 3">
            <a:extLst>
              <a:ext uri="{FF2B5EF4-FFF2-40B4-BE49-F238E27FC236}">
                <a16:creationId xmlns:a16="http://schemas.microsoft.com/office/drawing/2014/main" id="{A1F59744-E992-C54F-B2EA-9C1F79A37EEA}"/>
              </a:ext>
            </a:extLst>
          </p:cNvPr>
          <p:cNvSpPr/>
          <p:nvPr/>
        </p:nvSpPr>
        <p:spPr>
          <a:xfrm>
            <a:off x="4453217" y="3244334"/>
            <a:ext cx="248786" cy="369332"/>
          </a:xfrm>
          <a:prstGeom prst="rect">
            <a:avLst/>
          </a:prstGeom>
        </p:spPr>
        <p:txBody>
          <a:bodyPr wrap="none">
            <a:spAutoFit/>
          </a:bodyPr>
          <a:lstStyle/>
          <a:p>
            <a:r>
              <a:rPr lang="en-US" dirty="0">
                <a:effectLst/>
                <a:latin typeface="Century Gothic" panose="020B0502020202020204" pitchFamily="34" charset="0"/>
              </a:rPr>
              <a:t> </a:t>
            </a:r>
            <a:endParaRPr lang="en-US" dirty="0">
              <a:latin typeface="Century Gothic" panose="020B0502020202020204" pitchFamily="34" charset="0"/>
            </a:endParaRPr>
          </a:p>
        </p:txBody>
      </p:sp>
      <p:sp>
        <p:nvSpPr>
          <p:cNvPr id="5" name="Rectangle 4">
            <a:extLst>
              <a:ext uri="{FF2B5EF4-FFF2-40B4-BE49-F238E27FC236}">
                <a16:creationId xmlns:a16="http://schemas.microsoft.com/office/drawing/2014/main" id="{1D0C8A41-F503-5543-8927-6C169784206C}"/>
              </a:ext>
            </a:extLst>
          </p:cNvPr>
          <p:cNvSpPr/>
          <p:nvPr/>
        </p:nvSpPr>
        <p:spPr>
          <a:xfrm>
            <a:off x="4453217" y="3244334"/>
            <a:ext cx="248786" cy="369332"/>
          </a:xfrm>
          <a:prstGeom prst="rect">
            <a:avLst/>
          </a:prstGeom>
        </p:spPr>
        <p:txBody>
          <a:bodyPr wrap="none">
            <a:spAutoFit/>
          </a:bodyPr>
          <a:lstStyle/>
          <a:p>
            <a:r>
              <a:rPr lang="en-US" dirty="0">
                <a:effectLst/>
                <a:latin typeface="Century Gothic" panose="020B0502020202020204" pitchFamily="34" charset="0"/>
              </a:rPr>
              <a:t> </a:t>
            </a:r>
            <a:endParaRPr lang="en-US" dirty="0">
              <a:latin typeface="Century Gothic" panose="020B0502020202020204" pitchFamily="34" charset="0"/>
            </a:endParaRPr>
          </a:p>
        </p:txBody>
      </p:sp>
      <p:pic>
        <p:nvPicPr>
          <p:cNvPr id="8" name="Picture 7">
            <a:extLst>
              <a:ext uri="{FF2B5EF4-FFF2-40B4-BE49-F238E27FC236}">
                <a16:creationId xmlns:a16="http://schemas.microsoft.com/office/drawing/2014/main" id="{4EFAC9ED-A933-E24C-B813-E098BAADFCA9}"/>
              </a:ext>
            </a:extLst>
          </p:cNvPr>
          <p:cNvPicPr>
            <a:picLocks noChangeAspect="1"/>
          </p:cNvPicPr>
          <p:nvPr/>
        </p:nvPicPr>
        <p:blipFill>
          <a:blip r:embed="rId4"/>
          <a:stretch>
            <a:fillRect/>
          </a:stretch>
        </p:blipFill>
        <p:spPr>
          <a:xfrm>
            <a:off x="8950557" y="5623473"/>
            <a:ext cx="657900" cy="657900"/>
          </a:xfrm>
          <a:prstGeom prst="rect">
            <a:avLst/>
          </a:prstGeom>
          <a:effectLst>
            <a:outerShdw blurRad="63500" sx="102000" sy="102000" algn="ctr" rotWithShape="0">
              <a:prstClr val="black">
                <a:alpha val="40000"/>
              </a:prstClr>
            </a:outerShdw>
          </a:effectLst>
        </p:spPr>
      </p:pic>
      <p:sp>
        <p:nvSpPr>
          <p:cNvPr id="9" name="TextBox 8">
            <a:extLst>
              <a:ext uri="{FF2B5EF4-FFF2-40B4-BE49-F238E27FC236}">
                <a16:creationId xmlns:a16="http://schemas.microsoft.com/office/drawing/2014/main" id="{7B62DA4E-714D-5746-9EAE-D9E8B34E0B41}"/>
              </a:ext>
            </a:extLst>
          </p:cNvPr>
          <p:cNvSpPr txBox="1"/>
          <p:nvPr/>
        </p:nvSpPr>
        <p:spPr>
          <a:xfrm>
            <a:off x="8129245" y="6281373"/>
            <a:ext cx="1585690" cy="369332"/>
          </a:xfrm>
          <a:prstGeom prst="rect">
            <a:avLst/>
          </a:prstGeom>
          <a:noFill/>
        </p:spPr>
        <p:txBody>
          <a:bodyPr wrap="none" rtlCol="0">
            <a:spAutoFit/>
          </a:bodyPr>
          <a:lstStyle/>
          <a:p>
            <a:pPr algn="r"/>
            <a:r>
              <a:rPr lang="en-US" dirty="0">
                <a:latin typeface="Century Gothic" panose="020B0502020202020204" pitchFamily="34" charset="0"/>
              </a:rPr>
              <a:t>@</a:t>
            </a:r>
            <a:r>
              <a:rPr lang="en-US" dirty="0" err="1">
                <a:latin typeface="Century Gothic" panose="020B0502020202020204" pitchFamily="34" charset="0"/>
              </a:rPr>
              <a:t>lewis_lakes</a:t>
            </a:r>
            <a:endParaRPr lang="en-US" dirty="0">
              <a:latin typeface="Century Gothic" panose="020B0502020202020204" pitchFamily="34" charset="0"/>
            </a:endParaRPr>
          </a:p>
        </p:txBody>
      </p:sp>
      <p:pic>
        <p:nvPicPr>
          <p:cNvPr id="10" name="Picture 9">
            <a:extLst>
              <a:ext uri="{FF2B5EF4-FFF2-40B4-BE49-F238E27FC236}">
                <a16:creationId xmlns:a16="http://schemas.microsoft.com/office/drawing/2014/main" id="{8E8517B4-2651-EF4A-8B08-046CBACFD421}"/>
              </a:ext>
            </a:extLst>
          </p:cNvPr>
          <p:cNvPicPr>
            <a:picLocks noChangeAspect="1"/>
          </p:cNvPicPr>
          <p:nvPr/>
        </p:nvPicPr>
        <p:blipFill rotWithShape="1">
          <a:blip r:embed="rId5"/>
          <a:srcRect l="12735" t="17626" r="10666" b="20366"/>
          <a:stretch/>
        </p:blipFill>
        <p:spPr>
          <a:xfrm>
            <a:off x="9840686" y="5623473"/>
            <a:ext cx="2006248" cy="1027232"/>
          </a:xfrm>
          <a:prstGeom prst="rect">
            <a:avLst/>
          </a:prstGeom>
          <a:effectLst>
            <a:outerShdw blurRad="63500" sx="102000" sy="102000" algn="ctr" rotWithShape="0">
              <a:prstClr val="black">
                <a:alpha val="40000"/>
              </a:prstClr>
            </a:outerShdw>
          </a:effectLst>
        </p:spPr>
      </p:pic>
      <p:sp>
        <p:nvSpPr>
          <p:cNvPr id="2" name="Title 1">
            <a:extLst>
              <a:ext uri="{FF2B5EF4-FFF2-40B4-BE49-F238E27FC236}">
                <a16:creationId xmlns:a16="http://schemas.microsoft.com/office/drawing/2014/main" id="{47E7B41B-455E-8744-A0A3-00359C2AEAC6}"/>
              </a:ext>
            </a:extLst>
          </p:cNvPr>
          <p:cNvSpPr>
            <a:spLocks noGrp="1"/>
          </p:cNvSpPr>
          <p:nvPr>
            <p:ph type="ctrTitle"/>
          </p:nvPr>
        </p:nvSpPr>
        <p:spPr>
          <a:xfrm>
            <a:off x="464457" y="235686"/>
            <a:ext cx="9144000" cy="1864047"/>
          </a:xfrm>
          <a:solidFill>
            <a:schemeClr val="bg1"/>
          </a:solidFill>
          <a:ln w="38100">
            <a:solidFill>
              <a:srgbClr val="404040"/>
            </a:solidFill>
          </a:ln>
        </p:spPr>
        <p:txBody>
          <a:bodyPr lIns="274320" rIns="274320" anchor="ctr">
            <a:normAutofit/>
          </a:bodyPr>
          <a:lstStyle/>
          <a:p>
            <a:pPr algn="l"/>
            <a:r>
              <a:rPr lang="en-US" sz="2400" dirty="0">
                <a:effectLst>
                  <a:outerShdw blurRad="50800" dist="38100" dir="2700000" algn="tl" rotWithShape="0">
                    <a:prstClr val="black">
                      <a:alpha val="40000"/>
                    </a:prstClr>
                  </a:outerShdw>
                </a:effectLst>
                <a:latin typeface="Century Gothic" panose="020B0502020202020204" pitchFamily="34" charset="0"/>
              </a:rPr>
              <a:t>NEAR-TERM, ITERATIVE FORECASTS HIGHLIGHT THE RELATIVE IMPORTANCE OF TWO DRIVERS FOR DYNAMIC OXYGEN CONCENTRATIONS IN A DRINKING WATER RESERVOIR</a:t>
            </a:r>
            <a:br>
              <a:rPr lang="en-US" sz="2400" dirty="0">
                <a:effectLst>
                  <a:outerShdw blurRad="50800" dist="38100" dir="2700000" algn="tl" rotWithShape="0">
                    <a:prstClr val="black">
                      <a:alpha val="40000"/>
                    </a:prstClr>
                  </a:outerShdw>
                </a:effectLst>
                <a:latin typeface="Century Gothic" panose="020B0502020202020204" pitchFamily="34" charset="0"/>
              </a:rPr>
            </a:br>
            <a:r>
              <a:rPr lang="en-US" sz="800" dirty="0">
                <a:effectLst>
                  <a:outerShdw blurRad="50800" dist="38100" dir="2700000" algn="tl" rotWithShape="0">
                    <a:prstClr val="black">
                      <a:alpha val="40000"/>
                    </a:prstClr>
                  </a:outerShdw>
                </a:effectLst>
                <a:latin typeface="Century Gothic" panose="020B0502020202020204" pitchFamily="34" charset="0"/>
              </a:rPr>
              <a:t> </a:t>
            </a:r>
            <a:br>
              <a:rPr lang="en-US" sz="2400" dirty="0">
                <a:effectLst>
                  <a:outerShdw blurRad="50800" dist="38100" dir="2700000" algn="tl" rotWithShape="0">
                    <a:prstClr val="black">
                      <a:alpha val="40000"/>
                    </a:prstClr>
                  </a:outerShdw>
                </a:effectLst>
                <a:latin typeface="Century Gothic" panose="020B0502020202020204" pitchFamily="34" charset="0"/>
              </a:rPr>
            </a:br>
            <a:r>
              <a:rPr lang="en-US" sz="1800" dirty="0">
                <a:solidFill>
                  <a:srgbClr val="436CA9"/>
                </a:solidFill>
                <a:latin typeface="Century Gothic" panose="020B0502020202020204" pitchFamily="34" charset="0"/>
              </a:rPr>
              <a:t>Abigail Lewis, Ryan McClure, Paul Hanson, and Cayelan Carey</a:t>
            </a:r>
            <a:endParaRPr lang="en-US" sz="2400" b="1" dirty="0">
              <a:solidFill>
                <a:srgbClr val="436CA9"/>
              </a:solidFill>
              <a:latin typeface="Century Gothic" panose="020B0502020202020204" pitchFamily="34" charset="0"/>
            </a:endParaRPr>
          </a:p>
        </p:txBody>
      </p:sp>
    </p:spTree>
    <p:extLst>
      <p:ext uri="{BB962C8B-B14F-4D97-AF65-F5344CB8AC3E}">
        <p14:creationId xmlns:p14="http://schemas.microsoft.com/office/powerpoint/2010/main" val="800653824"/>
      </p:ext>
    </p:extLst>
  </p:cSld>
  <p:clrMapOvr>
    <a:masterClrMapping/>
  </p:clrMapOvr>
  <mc:AlternateContent xmlns:mc="http://schemas.openxmlformats.org/markup-compatibility/2006" xmlns:p14="http://schemas.microsoft.com/office/powerpoint/2010/main">
    <mc:Choice Requires="p14">
      <p:transition spd="slow" p14:dur="2000" advTm="16542"/>
    </mc:Choice>
    <mc:Fallback xmlns="">
      <p:transition spd="slow" advTm="1654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CB4504D-E410-8D46-A55C-743BDE3D0069}"/>
              </a:ext>
            </a:extLst>
          </p:cNvPr>
          <p:cNvSpPr/>
          <p:nvPr/>
        </p:nvSpPr>
        <p:spPr>
          <a:xfrm>
            <a:off x="0" y="5934162"/>
            <a:ext cx="12192000" cy="923839"/>
          </a:xfrm>
          <a:prstGeom prst="rect">
            <a:avLst/>
          </a:prstGeom>
          <a:solidFill>
            <a:srgbClr val="0346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21DA3C2-E765-C54F-9580-816018F53CC6}"/>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l="4545" t="11651" r="10790" b="3685"/>
          <a:stretch/>
        </p:blipFill>
        <p:spPr>
          <a:xfrm>
            <a:off x="5601659" y="1060504"/>
            <a:ext cx="4973363" cy="3730022"/>
          </a:xfrm>
          <a:prstGeom prst="rect">
            <a:avLst/>
          </a:prstGeom>
        </p:spPr>
      </p:pic>
      <p:pic>
        <p:nvPicPr>
          <p:cNvPr id="5" name="Picture 4">
            <a:extLst>
              <a:ext uri="{FF2B5EF4-FFF2-40B4-BE49-F238E27FC236}">
                <a16:creationId xmlns:a16="http://schemas.microsoft.com/office/drawing/2014/main" id="{13164159-366B-CE4F-9DCB-53E3DD90AEE7}"/>
              </a:ext>
            </a:extLst>
          </p:cNvPr>
          <p:cNvPicPr>
            <a:picLocks noChangeAspect="1"/>
          </p:cNvPicPr>
          <p:nvPr/>
        </p:nvPicPr>
        <p:blipFill>
          <a:blip r:embed="rId4"/>
          <a:stretch>
            <a:fillRect/>
          </a:stretch>
        </p:blipFill>
        <p:spPr>
          <a:xfrm>
            <a:off x="1276248" y="2670998"/>
            <a:ext cx="2805236" cy="1479378"/>
          </a:xfrm>
          <a:prstGeom prst="rect">
            <a:avLst/>
          </a:prstGeom>
        </p:spPr>
      </p:pic>
      <p:pic>
        <p:nvPicPr>
          <p:cNvPr id="6" name="Picture 5">
            <a:extLst>
              <a:ext uri="{FF2B5EF4-FFF2-40B4-BE49-F238E27FC236}">
                <a16:creationId xmlns:a16="http://schemas.microsoft.com/office/drawing/2014/main" id="{73BF5774-2F38-AE4B-BEC2-AC8041F0B758}"/>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1928128" y="1162252"/>
            <a:ext cx="1501476" cy="1508747"/>
          </a:xfrm>
          <a:prstGeom prst="rect">
            <a:avLst/>
          </a:prstGeom>
        </p:spPr>
      </p:pic>
      <p:pic>
        <p:nvPicPr>
          <p:cNvPr id="8" name="Picture 7">
            <a:extLst>
              <a:ext uri="{FF2B5EF4-FFF2-40B4-BE49-F238E27FC236}">
                <a16:creationId xmlns:a16="http://schemas.microsoft.com/office/drawing/2014/main" id="{7A8C76C3-E019-1F44-A08B-161821C823C1}"/>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5000"/>
                    </a14:imgEffect>
                    <a14:imgEffect>
                      <a14:brightnessContrast contrast="43000"/>
                    </a14:imgEffect>
                  </a14:imgLayer>
                </a14:imgProps>
              </a:ext>
            </a:extLst>
          </a:blip>
          <a:stretch>
            <a:fillRect/>
          </a:stretch>
        </p:blipFill>
        <p:spPr>
          <a:xfrm>
            <a:off x="1298425" y="4322986"/>
            <a:ext cx="2805236" cy="467540"/>
          </a:xfrm>
          <a:prstGeom prst="rect">
            <a:avLst/>
          </a:prstGeom>
        </p:spPr>
      </p:pic>
      <p:sp>
        <p:nvSpPr>
          <p:cNvPr id="3" name="TextBox 2">
            <a:extLst>
              <a:ext uri="{FF2B5EF4-FFF2-40B4-BE49-F238E27FC236}">
                <a16:creationId xmlns:a16="http://schemas.microsoft.com/office/drawing/2014/main" id="{AFB5686C-4FF5-5A4F-B0C5-15665D53C671}"/>
              </a:ext>
            </a:extLst>
          </p:cNvPr>
          <p:cNvSpPr txBox="1"/>
          <p:nvPr/>
        </p:nvSpPr>
        <p:spPr>
          <a:xfrm>
            <a:off x="3828024" y="6196311"/>
            <a:ext cx="1879041" cy="369332"/>
          </a:xfrm>
          <a:prstGeom prst="rect">
            <a:avLst/>
          </a:prstGeom>
          <a:noFill/>
        </p:spPr>
        <p:txBody>
          <a:bodyPr wrap="none" rtlCol="0">
            <a:spAutoFit/>
          </a:bodyPr>
          <a:lstStyle/>
          <a:p>
            <a:r>
              <a:rPr lang="en-US" dirty="0" err="1">
                <a:solidFill>
                  <a:schemeClr val="bg1"/>
                </a:solidFill>
                <a:latin typeface="Century Gothic" panose="020B0502020202020204" pitchFamily="34" charset="0"/>
              </a:rPr>
              <a:t>aslewis@vt.edu</a:t>
            </a:r>
            <a:endParaRPr lang="en-US" dirty="0">
              <a:solidFill>
                <a:schemeClr val="bg1"/>
              </a:solidFill>
              <a:latin typeface="Century Gothic" panose="020B0502020202020204" pitchFamily="34" charset="0"/>
            </a:endParaRPr>
          </a:p>
        </p:txBody>
      </p:sp>
      <p:sp>
        <p:nvSpPr>
          <p:cNvPr id="9" name="TextBox 8">
            <a:extLst>
              <a:ext uri="{FF2B5EF4-FFF2-40B4-BE49-F238E27FC236}">
                <a16:creationId xmlns:a16="http://schemas.microsoft.com/office/drawing/2014/main" id="{2EE009B2-6AB2-BB48-82F7-E8C5C593013A}"/>
              </a:ext>
            </a:extLst>
          </p:cNvPr>
          <p:cNvSpPr txBox="1"/>
          <p:nvPr/>
        </p:nvSpPr>
        <p:spPr>
          <a:xfrm>
            <a:off x="7565571" y="6211414"/>
            <a:ext cx="1585690" cy="369332"/>
          </a:xfrm>
          <a:prstGeom prst="rect">
            <a:avLst/>
          </a:prstGeom>
          <a:noFill/>
        </p:spPr>
        <p:txBody>
          <a:bodyPr wrap="none" rtlCol="0">
            <a:spAutoFit/>
          </a:bodyPr>
          <a:lstStyle/>
          <a:p>
            <a:r>
              <a:rPr lang="en-US" dirty="0">
                <a:solidFill>
                  <a:schemeClr val="bg1"/>
                </a:solidFill>
                <a:latin typeface="Century Gothic" panose="020B0502020202020204" pitchFamily="34" charset="0"/>
              </a:rPr>
              <a:t>@</a:t>
            </a:r>
            <a:r>
              <a:rPr lang="en-US" dirty="0" err="1">
                <a:solidFill>
                  <a:schemeClr val="bg1"/>
                </a:solidFill>
                <a:latin typeface="Century Gothic" panose="020B0502020202020204" pitchFamily="34" charset="0"/>
              </a:rPr>
              <a:t>lewis_lakes</a:t>
            </a:r>
            <a:endParaRPr lang="en-US" dirty="0">
              <a:solidFill>
                <a:schemeClr val="bg1"/>
              </a:solidFill>
              <a:latin typeface="Century Gothic" panose="020B0502020202020204" pitchFamily="34" charset="0"/>
            </a:endParaRPr>
          </a:p>
        </p:txBody>
      </p:sp>
      <p:pic>
        <p:nvPicPr>
          <p:cNvPr id="10" name="Picture 9">
            <a:extLst>
              <a:ext uri="{FF2B5EF4-FFF2-40B4-BE49-F238E27FC236}">
                <a16:creationId xmlns:a16="http://schemas.microsoft.com/office/drawing/2014/main" id="{43691893-8D7C-4945-AF08-5D398FF0389F}"/>
              </a:ext>
            </a:extLst>
          </p:cNvPr>
          <p:cNvPicPr>
            <a:picLocks noChangeAspect="1"/>
          </p:cNvPicPr>
          <p:nvPr/>
        </p:nvPicPr>
        <p:blipFill>
          <a:blip r:embed="rId8"/>
          <a:stretch>
            <a:fillRect/>
          </a:stretch>
        </p:blipFill>
        <p:spPr>
          <a:xfrm>
            <a:off x="6957629" y="6127488"/>
            <a:ext cx="607942" cy="607942"/>
          </a:xfrm>
          <a:prstGeom prst="rect">
            <a:avLst/>
          </a:prstGeom>
        </p:spPr>
      </p:pic>
      <p:pic>
        <p:nvPicPr>
          <p:cNvPr id="11" name="Picture 10">
            <a:extLst>
              <a:ext uri="{FF2B5EF4-FFF2-40B4-BE49-F238E27FC236}">
                <a16:creationId xmlns:a16="http://schemas.microsoft.com/office/drawing/2014/main" id="{49B68CDA-67BD-0E4E-8338-F2239FC86BC6}"/>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bright="100000"/>
                    </a14:imgEffect>
                  </a14:imgLayer>
                </a14:imgProps>
              </a:ext>
            </a:extLst>
          </a:blip>
          <a:stretch>
            <a:fillRect/>
          </a:stretch>
        </p:blipFill>
        <p:spPr>
          <a:xfrm>
            <a:off x="3075151" y="6026524"/>
            <a:ext cx="708906" cy="708906"/>
          </a:xfrm>
          <a:prstGeom prst="rect">
            <a:avLst/>
          </a:prstGeom>
        </p:spPr>
      </p:pic>
    </p:spTree>
    <p:extLst>
      <p:ext uri="{BB962C8B-B14F-4D97-AF65-F5344CB8AC3E}">
        <p14:creationId xmlns:p14="http://schemas.microsoft.com/office/powerpoint/2010/main" val="217212537"/>
      </p:ext>
    </p:extLst>
  </p:cSld>
  <p:clrMapOvr>
    <a:masterClrMapping/>
  </p:clrMapOvr>
  <mc:AlternateContent xmlns:mc="http://schemas.openxmlformats.org/markup-compatibility/2006" xmlns:p14="http://schemas.microsoft.com/office/powerpoint/2010/main">
    <mc:Choice Requires="p14">
      <p:transition spd="slow" p14:dur="2000" advTm="16537"/>
    </mc:Choice>
    <mc:Fallback xmlns="">
      <p:transition spd="slow" advTm="16537"/>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1620E-BB21-454D-87C6-1591C263FFCA}"/>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0CE2288-2A07-CA4C-8E38-0D75F0A288F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95641852"/>
      </p:ext>
    </p:extLst>
  </p:cSld>
  <p:clrMapOvr>
    <a:masterClrMapping/>
  </p:clrMapOvr>
  <mc:AlternateContent xmlns:mc="http://schemas.openxmlformats.org/markup-compatibility/2006" xmlns:p14="http://schemas.microsoft.com/office/powerpoint/2010/main">
    <mc:Choice Requires="p14">
      <p:transition spd="slow" p14:dur="2000" advTm="1917"/>
    </mc:Choice>
    <mc:Fallback xmlns="">
      <p:transition spd="slow" advTm="191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F664C-BE9F-3640-9667-EE07E3E497D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1F614C2-B71C-0147-A42F-642AC0506680}"/>
              </a:ext>
            </a:extLst>
          </p:cNvPr>
          <p:cNvSpPr>
            <a:spLocks noGrp="1"/>
          </p:cNvSpPr>
          <p:nvPr>
            <p:ph idx="1"/>
          </p:nvPr>
        </p:nvSpPr>
        <p:spPr/>
        <p:txBody>
          <a:bodyPr/>
          <a:lstStyle/>
          <a:p>
            <a:endParaRPr lang="en-US"/>
          </a:p>
        </p:txBody>
      </p:sp>
      <p:grpSp>
        <p:nvGrpSpPr>
          <p:cNvPr id="4" name="Group 3">
            <a:extLst>
              <a:ext uri="{FF2B5EF4-FFF2-40B4-BE49-F238E27FC236}">
                <a16:creationId xmlns:a16="http://schemas.microsoft.com/office/drawing/2014/main" id="{94394FE8-5208-5646-8DF4-161BEC6E7FB5}"/>
              </a:ext>
            </a:extLst>
          </p:cNvPr>
          <p:cNvGrpSpPr/>
          <p:nvPr/>
        </p:nvGrpSpPr>
        <p:grpSpPr>
          <a:xfrm>
            <a:off x="218647" y="2386419"/>
            <a:ext cx="7648532" cy="3288471"/>
            <a:chOff x="1732494" y="1919719"/>
            <a:chExt cx="7648532" cy="3288471"/>
          </a:xfrm>
        </p:grpSpPr>
        <p:pic>
          <p:nvPicPr>
            <p:cNvPr id="5" name="Picture 4">
              <a:extLst>
                <a:ext uri="{FF2B5EF4-FFF2-40B4-BE49-F238E27FC236}">
                  <a16:creationId xmlns:a16="http://schemas.microsoft.com/office/drawing/2014/main" id="{1DFE8266-3B31-C443-8997-D7223FD37477}"/>
                </a:ext>
              </a:extLst>
            </p:cNvPr>
            <p:cNvPicPr>
              <a:picLocks noChangeAspect="1"/>
            </p:cNvPicPr>
            <p:nvPr/>
          </p:nvPicPr>
          <p:blipFill>
            <a:blip r:embed="rId2"/>
            <a:stretch>
              <a:fillRect/>
            </a:stretch>
          </p:blipFill>
          <p:spPr>
            <a:xfrm>
              <a:off x="1732494" y="1919719"/>
              <a:ext cx="7648532" cy="3018561"/>
            </a:xfrm>
            <a:prstGeom prst="rect">
              <a:avLst/>
            </a:prstGeom>
          </p:spPr>
        </p:pic>
        <p:sp>
          <p:nvSpPr>
            <p:cNvPr id="6" name="TextBox 5">
              <a:extLst>
                <a:ext uri="{FF2B5EF4-FFF2-40B4-BE49-F238E27FC236}">
                  <a16:creationId xmlns:a16="http://schemas.microsoft.com/office/drawing/2014/main" id="{1B1F4ADC-218F-E845-81EC-4EC6F0B7C007}"/>
                </a:ext>
              </a:extLst>
            </p:cNvPr>
            <p:cNvSpPr txBox="1"/>
            <p:nvPr/>
          </p:nvSpPr>
          <p:spPr>
            <a:xfrm>
              <a:off x="6514902" y="4838858"/>
              <a:ext cx="1897571" cy="369332"/>
            </a:xfrm>
            <a:prstGeom prst="rect">
              <a:avLst/>
            </a:prstGeom>
            <a:noFill/>
          </p:spPr>
          <p:txBody>
            <a:bodyPr wrap="none" rtlCol="0">
              <a:spAutoFit/>
            </a:bodyPr>
            <a:lstStyle/>
            <a:p>
              <a:r>
                <a:rPr lang="en-US" dirty="0"/>
                <a:t>Jenny et al. (2016)</a:t>
              </a:r>
            </a:p>
          </p:txBody>
        </p:sp>
      </p:grpSp>
    </p:spTree>
    <p:extLst>
      <p:ext uri="{BB962C8B-B14F-4D97-AF65-F5344CB8AC3E}">
        <p14:creationId xmlns:p14="http://schemas.microsoft.com/office/powerpoint/2010/main" val="23352352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00ED6-8D79-6943-8155-0BE4D45FC2D3}"/>
              </a:ext>
            </a:extLst>
          </p:cNvPr>
          <p:cNvSpPr>
            <a:spLocks noGrp="1"/>
          </p:cNvSpPr>
          <p:nvPr>
            <p:ph type="title"/>
          </p:nvPr>
        </p:nvSpPr>
        <p:spPr/>
        <p:txBody>
          <a:bodyPr>
            <a:normAutofit fontScale="90000"/>
          </a:bodyPr>
          <a:lstStyle/>
          <a:p>
            <a:r>
              <a:rPr lang="en-US" dirty="0"/>
              <a:t>Heterogeneous global changes have led to uncertainty about future oxygen dynamics</a:t>
            </a:r>
          </a:p>
        </p:txBody>
      </p:sp>
      <p:pic>
        <p:nvPicPr>
          <p:cNvPr id="5" name="Content Placeholder 4" descr="Chart, histogram&#10;&#10;Description automatically generated">
            <a:extLst>
              <a:ext uri="{FF2B5EF4-FFF2-40B4-BE49-F238E27FC236}">
                <a16:creationId xmlns:a16="http://schemas.microsoft.com/office/drawing/2014/main" id="{8CCAAF87-8A86-A643-A2F8-237AAB2F1E6F}"/>
              </a:ext>
            </a:extLst>
          </p:cNvPr>
          <p:cNvPicPr>
            <a:picLocks noGrp="1" noChangeAspect="1"/>
          </p:cNvPicPr>
          <p:nvPr>
            <p:ph idx="1"/>
          </p:nvPr>
        </p:nvPicPr>
        <p:blipFill>
          <a:blip r:embed="rId2"/>
          <a:stretch>
            <a:fillRect/>
          </a:stretch>
        </p:blipFill>
        <p:spPr>
          <a:xfrm>
            <a:off x="838200" y="1828800"/>
            <a:ext cx="5530426" cy="3505200"/>
          </a:xfrm>
        </p:spPr>
      </p:pic>
    </p:spTree>
    <p:extLst>
      <p:ext uri="{BB962C8B-B14F-4D97-AF65-F5344CB8AC3E}">
        <p14:creationId xmlns:p14="http://schemas.microsoft.com/office/powerpoint/2010/main" val="4157050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FB8BA-23CB-BE4F-B969-A99E871972CD}"/>
              </a:ext>
            </a:extLst>
          </p:cNvPr>
          <p:cNvSpPr>
            <a:spLocks noGrp="1"/>
          </p:cNvSpPr>
          <p:nvPr>
            <p:ph type="title"/>
          </p:nvPr>
        </p:nvSpPr>
        <p:spPr/>
        <p:txBody>
          <a:bodyPr>
            <a:normAutofit fontScale="90000"/>
          </a:bodyPr>
          <a:lstStyle/>
          <a:p>
            <a:r>
              <a:rPr lang="en-US" dirty="0"/>
              <a:t>Changes in climate and land use are driving heterogeneous trends in oxygen demand</a:t>
            </a:r>
          </a:p>
        </p:txBody>
      </p:sp>
      <p:sp>
        <p:nvSpPr>
          <p:cNvPr id="19" name="Down Arrow 18">
            <a:extLst>
              <a:ext uri="{FF2B5EF4-FFF2-40B4-BE49-F238E27FC236}">
                <a16:creationId xmlns:a16="http://schemas.microsoft.com/office/drawing/2014/main" id="{731DECE5-0C35-8A4A-87A4-184C72D938EF}"/>
              </a:ext>
            </a:extLst>
          </p:cNvPr>
          <p:cNvSpPr/>
          <p:nvPr/>
        </p:nvSpPr>
        <p:spPr>
          <a:xfrm rot="10800000">
            <a:off x="3048267" y="4593222"/>
            <a:ext cx="648182" cy="1001842"/>
          </a:xfrm>
          <a:prstGeom prst="downArrow">
            <a:avLst/>
          </a:prstGeom>
          <a:solidFill>
            <a:srgbClr val="FF2A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Down Arrow 19">
            <a:extLst>
              <a:ext uri="{FF2B5EF4-FFF2-40B4-BE49-F238E27FC236}">
                <a16:creationId xmlns:a16="http://schemas.microsoft.com/office/drawing/2014/main" id="{F28014D2-6A0B-7040-95EE-3911116218C4}"/>
              </a:ext>
            </a:extLst>
          </p:cNvPr>
          <p:cNvSpPr/>
          <p:nvPr/>
        </p:nvSpPr>
        <p:spPr>
          <a:xfrm rot="10800000">
            <a:off x="3048265" y="5779967"/>
            <a:ext cx="648182" cy="1001841"/>
          </a:xfrm>
          <a:prstGeom prst="downArrow">
            <a:avLst/>
          </a:prstGeom>
          <a:solidFill>
            <a:srgbClr val="FF2A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Graphic 20" descr="Water">
            <a:extLst>
              <a:ext uri="{FF2B5EF4-FFF2-40B4-BE49-F238E27FC236}">
                <a16:creationId xmlns:a16="http://schemas.microsoft.com/office/drawing/2014/main" id="{41A6474F-0D12-5243-8DC9-90664CF0748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20969" y="1871173"/>
            <a:ext cx="1638617" cy="1638617"/>
          </a:xfrm>
          <a:prstGeom prst="rect">
            <a:avLst/>
          </a:prstGeom>
        </p:spPr>
      </p:pic>
      <p:sp>
        <p:nvSpPr>
          <p:cNvPr id="22" name="TextBox 21">
            <a:extLst>
              <a:ext uri="{FF2B5EF4-FFF2-40B4-BE49-F238E27FC236}">
                <a16:creationId xmlns:a16="http://schemas.microsoft.com/office/drawing/2014/main" id="{2FE5174C-647E-D24C-85B9-1AF54E5FADEC}"/>
              </a:ext>
            </a:extLst>
          </p:cNvPr>
          <p:cNvSpPr txBox="1"/>
          <p:nvPr/>
        </p:nvSpPr>
        <p:spPr>
          <a:xfrm>
            <a:off x="7975299" y="2486627"/>
            <a:ext cx="755335" cy="646331"/>
          </a:xfrm>
          <a:prstGeom prst="rect">
            <a:avLst/>
          </a:prstGeom>
          <a:noFill/>
        </p:spPr>
        <p:txBody>
          <a:bodyPr wrap="none" rtlCol="0">
            <a:spAutoFit/>
          </a:bodyPr>
          <a:lstStyle/>
          <a:p>
            <a:r>
              <a:rPr lang="en-US" sz="3600" dirty="0">
                <a:solidFill>
                  <a:schemeClr val="bg1"/>
                </a:solidFill>
                <a:latin typeface="Century Gothic" panose="020B0502020202020204" pitchFamily="34" charset="0"/>
              </a:rPr>
              <a:t>O</a:t>
            </a:r>
            <a:r>
              <a:rPr lang="en-US" sz="3600" baseline="-25000" dirty="0">
                <a:solidFill>
                  <a:schemeClr val="bg1"/>
                </a:solidFill>
                <a:latin typeface="Century Gothic" panose="020B0502020202020204" pitchFamily="34" charset="0"/>
              </a:rPr>
              <a:t>2</a:t>
            </a:r>
            <a:endParaRPr lang="en-US" sz="3600" dirty="0">
              <a:solidFill>
                <a:schemeClr val="bg1"/>
              </a:solidFill>
              <a:latin typeface="Century Gothic" panose="020B0502020202020204" pitchFamily="34" charset="0"/>
            </a:endParaRPr>
          </a:p>
        </p:txBody>
      </p:sp>
      <p:pic>
        <p:nvPicPr>
          <p:cNvPr id="25" name="Graphic 24" descr="Cloud With Lightning And Rain">
            <a:extLst>
              <a:ext uri="{FF2B5EF4-FFF2-40B4-BE49-F238E27FC236}">
                <a16:creationId xmlns:a16="http://schemas.microsoft.com/office/drawing/2014/main" id="{E3D8440E-C729-D34E-994F-7C18E4E80F5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756766" y="4654589"/>
            <a:ext cx="1001841" cy="1001841"/>
          </a:xfrm>
          <a:prstGeom prst="rect">
            <a:avLst/>
          </a:prstGeom>
        </p:spPr>
      </p:pic>
      <p:pic>
        <p:nvPicPr>
          <p:cNvPr id="26" name="Graphic 25" descr="Thermometer">
            <a:extLst>
              <a:ext uri="{FF2B5EF4-FFF2-40B4-BE49-F238E27FC236}">
                <a16:creationId xmlns:a16="http://schemas.microsoft.com/office/drawing/2014/main" id="{A5A48B85-2B63-BB4C-B528-66540B91B71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022546" y="3410838"/>
            <a:ext cx="959125" cy="959125"/>
          </a:xfrm>
          <a:prstGeom prst="rect">
            <a:avLst/>
          </a:prstGeom>
        </p:spPr>
      </p:pic>
      <p:pic>
        <p:nvPicPr>
          <p:cNvPr id="31" name="Picture 30">
            <a:extLst>
              <a:ext uri="{FF2B5EF4-FFF2-40B4-BE49-F238E27FC236}">
                <a16:creationId xmlns:a16="http://schemas.microsoft.com/office/drawing/2014/main" id="{95B6BBFE-2C34-424E-BA52-2F001E70D92C}"/>
              </a:ext>
            </a:extLst>
          </p:cNvPr>
          <p:cNvPicPr>
            <a:picLocks noChangeAspect="1"/>
          </p:cNvPicPr>
          <p:nvPr/>
        </p:nvPicPr>
        <p:blipFill>
          <a:blip r:embed="rId8"/>
          <a:stretch>
            <a:fillRect/>
          </a:stretch>
        </p:blipFill>
        <p:spPr>
          <a:xfrm>
            <a:off x="1698383" y="5746118"/>
            <a:ext cx="1001841" cy="1111882"/>
          </a:xfrm>
          <a:prstGeom prst="rect">
            <a:avLst/>
          </a:prstGeom>
        </p:spPr>
      </p:pic>
      <p:pic>
        <p:nvPicPr>
          <p:cNvPr id="32" name="Graphic 31" descr="Thermometer">
            <a:extLst>
              <a:ext uri="{FF2B5EF4-FFF2-40B4-BE49-F238E27FC236}">
                <a16:creationId xmlns:a16="http://schemas.microsoft.com/office/drawing/2014/main" id="{05274D49-6A59-F44E-8B1C-6DB6475AF3A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018209" y="2370987"/>
            <a:ext cx="959125" cy="959125"/>
          </a:xfrm>
          <a:prstGeom prst="rect">
            <a:avLst/>
          </a:prstGeom>
        </p:spPr>
      </p:pic>
      <p:pic>
        <p:nvPicPr>
          <p:cNvPr id="36" name="Graphic 35" descr="Seaweed">
            <a:extLst>
              <a:ext uri="{FF2B5EF4-FFF2-40B4-BE49-F238E27FC236}">
                <a16:creationId xmlns:a16="http://schemas.microsoft.com/office/drawing/2014/main" id="{85D2431C-1D87-5148-B426-C3891BB2AE6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609066" y="3617282"/>
            <a:ext cx="914400" cy="914400"/>
          </a:xfrm>
          <a:prstGeom prst="rect">
            <a:avLst/>
          </a:prstGeom>
        </p:spPr>
      </p:pic>
      <p:pic>
        <p:nvPicPr>
          <p:cNvPr id="38" name="Graphic 37" descr="Sunset scene">
            <a:extLst>
              <a:ext uri="{FF2B5EF4-FFF2-40B4-BE49-F238E27FC236}">
                <a16:creationId xmlns:a16="http://schemas.microsoft.com/office/drawing/2014/main" id="{86B5E6FA-0445-624F-8151-D0DE58577D1B}"/>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628578" y="1809703"/>
            <a:ext cx="914400" cy="914400"/>
          </a:xfrm>
          <a:prstGeom prst="rect">
            <a:avLst/>
          </a:prstGeom>
        </p:spPr>
      </p:pic>
      <p:sp>
        <p:nvSpPr>
          <p:cNvPr id="39" name="Down Arrow 38">
            <a:extLst>
              <a:ext uri="{FF2B5EF4-FFF2-40B4-BE49-F238E27FC236}">
                <a16:creationId xmlns:a16="http://schemas.microsoft.com/office/drawing/2014/main" id="{6C623609-1FA9-FA44-92EB-753F1E3D5F15}"/>
              </a:ext>
            </a:extLst>
          </p:cNvPr>
          <p:cNvSpPr/>
          <p:nvPr/>
        </p:nvSpPr>
        <p:spPr>
          <a:xfrm rot="10800000">
            <a:off x="8860872" y="1940336"/>
            <a:ext cx="895397" cy="1325562"/>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Graphic 39" descr="Water">
            <a:extLst>
              <a:ext uri="{FF2B5EF4-FFF2-40B4-BE49-F238E27FC236}">
                <a16:creationId xmlns:a16="http://schemas.microsoft.com/office/drawing/2014/main" id="{AF1BF544-1F2D-844C-8AC0-1A8692414BE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55477" y="5116712"/>
            <a:ext cx="1638617" cy="1638617"/>
          </a:xfrm>
          <a:prstGeom prst="rect">
            <a:avLst/>
          </a:prstGeom>
        </p:spPr>
      </p:pic>
      <p:sp>
        <p:nvSpPr>
          <p:cNvPr id="41" name="TextBox 40">
            <a:extLst>
              <a:ext uri="{FF2B5EF4-FFF2-40B4-BE49-F238E27FC236}">
                <a16:creationId xmlns:a16="http://schemas.microsoft.com/office/drawing/2014/main" id="{760EA26F-0FFC-0C46-999B-C46F88E5B9A1}"/>
              </a:ext>
            </a:extLst>
          </p:cNvPr>
          <p:cNvSpPr txBox="1"/>
          <p:nvPr/>
        </p:nvSpPr>
        <p:spPr>
          <a:xfrm>
            <a:off x="7909807" y="5732166"/>
            <a:ext cx="755335" cy="646331"/>
          </a:xfrm>
          <a:prstGeom prst="rect">
            <a:avLst/>
          </a:prstGeom>
          <a:noFill/>
        </p:spPr>
        <p:txBody>
          <a:bodyPr wrap="none" rtlCol="0">
            <a:spAutoFit/>
          </a:bodyPr>
          <a:lstStyle/>
          <a:p>
            <a:r>
              <a:rPr lang="en-US" sz="3600" dirty="0">
                <a:solidFill>
                  <a:schemeClr val="bg1"/>
                </a:solidFill>
                <a:latin typeface="Century Gothic" panose="020B0502020202020204" pitchFamily="34" charset="0"/>
              </a:rPr>
              <a:t>O</a:t>
            </a:r>
            <a:r>
              <a:rPr lang="en-US" sz="3600" baseline="-25000" dirty="0">
                <a:solidFill>
                  <a:schemeClr val="bg1"/>
                </a:solidFill>
                <a:latin typeface="Century Gothic" panose="020B0502020202020204" pitchFamily="34" charset="0"/>
              </a:rPr>
              <a:t>2</a:t>
            </a:r>
            <a:endParaRPr lang="en-US" sz="3600" dirty="0">
              <a:solidFill>
                <a:schemeClr val="bg1"/>
              </a:solidFill>
              <a:latin typeface="Century Gothic" panose="020B0502020202020204" pitchFamily="34" charset="0"/>
            </a:endParaRPr>
          </a:p>
        </p:txBody>
      </p:sp>
      <p:sp>
        <p:nvSpPr>
          <p:cNvPr id="42" name="Down Arrow 41">
            <a:extLst>
              <a:ext uri="{FF2B5EF4-FFF2-40B4-BE49-F238E27FC236}">
                <a16:creationId xmlns:a16="http://schemas.microsoft.com/office/drawing/2014/main" id="{79E08E8C-870E-844D-B6F5-75A006971B61}"/>
              </a:ext>
            </a:extLst>
          </p:cNvPr>
          <p:cNvSpPr/>
          <p:nvPr/>
        </p:nvSpPr>
        <p:spPr>
          <a:xfrm>
            <a:off x="8860872" y="5315811"/>
            <a:ext cx="895397" cy="1325562"/>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Graphic 22" descr="Water">
            <a:extLst>
              <a:ext uri="{FF2B5EF4-FFF2-40B4-BE49-F238E27FC236}">
                <a16:creationId xmlns:a16="http://schemas.microsoft.com/office/drawing/2014/main" id="{A57D7370-3084-B246-989D-BFE6E8C7260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55477" y="3461186"/>
            <a:ext cx="1638617" cy="1638617"/>
          </a:xfrm>
          <a:prstGeom prst="rect">
            <a:avLst/>
          </a:prstGeom>
        </p:spPr>
      </p:pic>
      <p:sp>
        <p:nvSpPr>
          <p:cNvPr id="24" name="TextBox 23">
            <a:extLst>
              <a:ext uri="{FF2B5EF4-FFF2-40B4-BE49-F238E27FC236}">
                <a16:creationId xmlns:a16="http://schemas.microsoft.com/office/drawing/2014/main" id="{28855F47-3432-7841-A32A-BD1BB4EFE2DE}"/>
              </a:ext>
            </a:extLst>
          </p:cNvPr>
          <p:cNvSpPr txBox="1"/>
          <p:nvPr/>
        </p:nvSpPr>
        <p:spPr>
          <a:xfrm>
            <a:off x="7909807" y="4076640"/>
            <a:ext cx="755335" cy="646331"/>
          </a:xfrm>
          <a:prstGeom prst="rect">
            <a:avLst/>
          </a:prstGeom>
          <a:noFill/>
        </p:spPr>
        <p:txBody>
          <a:bodyPr wrap="none" rtlCol="0">
            <a:spAutoFit/>
          </a:bodyPr>
          <a:lstStyle/>
          <a:p>
            <a:r>
              <a:rPr lang="en-US" sz="3600" dirty="0">
                <a:solidFill>
                  <a:schemeClr val="bg1"/>
                </a:solidFill>
                <a:latin typeface="Century Gothic" panose="020B0502020202020204" pitchFamily="34" charset="0"/>
              </a:rPr>
              <a:t>O</a:t>
            </a:r>
            <a:r>
              <a:rPr lang="en-US" sz="3600" baseline="-25000" dirty="0">
                <a:solidFill>
                  <a:schemeClr val="bg1"/>
                </a:solidFill>
                <a:latin typeface="Century Gothic" panose="020B0502020202020204" pitchFamily="34" charset="0"/>
              </a:rPr>
              <a:t>2</a:t>
            </a:r>
            <a:endParaRPr lang="en-US" sz="3600" dirty="0">
              <a:solidFill>
                <a:schemeClr val="bg1"/>
              </a:solidFill>
              <a:latin typeface="Century Gothic" panose="020B0502020202020204" pitchFamily="34" charset="0"/>
            </a:endParaRPr>
          </a:p>
        </p:txBody>
      </p:sp>
      <p:sp>
        <p:nvSpPr>
          <p:cNvPr id="27" name="Down Arrow 26">
            <a:extLst>
              <a:ext uri="{FF2B5EF4-FFF2-40B4-BE49-F238E27FC236}">
                <a16:creationId xmlns:a16="http://schemas.microsoft.com/office/drawing/2014/main" id="{B6ADE513-DB3A-AA45-A428-565F3CC56D01}"/>
              </a:ext>
            </a:extLst>
          </p:cNvPr>
          <p:cNvSpPr/>
          <p:nvPr/>
        </p:nvSpPr>
        <p:spPr>
          <a:xfrm>
            <a:off x="8860872" y="4010383"/>
            <a:ext cx="895397" cy="646331"/>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A3DC0654-3542-0B41-A823-9A1578F310D3}"/>
              </a:ext>
            </a:extLst>
          </p:cNvPr>
          <p:cNvCxnSpPr>
            <a:cxnSpLocks/>
          </p:cNvCxnSpPr>
          <p:nvPr/>
        </p:nvCxnSpPr>
        <p:spPr>
          <a:xfrm>
            <a:off x="3812583" y="2836190"/>
            <a:ext cx="3615102" cy="27392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9FE1E254-ED60-124F-89E8-11E919999BB2}"/>
              </a:ext>
            </a:extLst>
          </p:cNvPr>
          <p:cNvCxnSpPr>
            <a:cxnSpLocks/>
            <a:endCxn id="23" idx="1"/>
          </p:cNvCxnSpPr>
          <p:nvPr/>
        </p:nvCxnSpPr>
        <p:spPr>
          <a:xfrm>
            <a:off x="3852604" y="4076640"/>
            <a:ext cx="3602873" cy="2038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6F9698CA-7BCB-C84F-BAF9-A88BBC0FA84E}"/>
              </a:ext>
            </a:extLst>
          </p:cNvPr>
          <p:cNvCxnSpPr>
            <a:cxnSpLocks/>
            <a:endCxn id="21" idx="1"/>
          </p:cNvCxnSpPr>
          <p:nvPr/>
        </p:nvCxnSpPr>
        <p:spPr>
          <a:xfrm flipV="1">
            <a:off x="3787112" y="2690482"/>
            <a:ext cx="3733857" cy="26229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ADFB4E3C-DA8C-2749-B73C-41A73BF13F2F}"/>
              </a:ext>
            </a:extLst>
          </p:cNvPr>
          <p:cNvCxnSpPr>
            <a:cxnSpLocks/>
          </p:cNvCxnSpPr>
          <p:nvPr/>
        </p:nvCxnSpPr>
        <p:spPr>
          <a:xfrm flipV="1">
            <a:off x="3787112" y="5936021"/>
            <a:ext cx="3668365" cy="3660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 name="Straight Arrow Connector 3">
            <a:extLst>
              <a:ext uri="{FF2B5EF4-FFF2-40B4-BE49-F238E27FC236}">
                <a16:creationId xmlns:a16="http://schemas.microsoft.com/office/drawing/2014/main" id="{4EC71C68-1602-404B-A7B6-5E6C02DFFDF2}"/>
              </a:ext>
            </a:extLst>
          </p:cNvPr>
          <p:cNvCxnSpPr/>
          <p:nvPr/>
        </p:nvCxnSpPr>
        <p:spPr>
          <a:xfrm flipV="1">
            <a:off x="3045646" y="2123268"/>
            <a:ext cx="0" cy="10096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1A92FF02-60D3-A145-A162-D18B03C32ABA}"/>
              </a:ext>
            </a:extLst>
          </p:cNvPr>
          <p:cNvCxnSpPr>
            <a:cxnSpLocks/>
          </p:cNvCxnSpPr>
          <p:nvPr/>
        </p:nvCxnSpPr>
        <p:spPr>
          <a:xfrm flipV="1">
            <a:off x="3167050" y="1940336"/>
            <a:ext cx="0" cy="11926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4535AB6-9AFB-B745-9FE4-D9248DBFE9A3}"/>
              </a:ext>
            </a:extLst>
          </p:cNvPr>
          <p:cNvCxnSpPr/>
          <p:nvPr/>
        </p:nvCxnSpPr>
        <p:spPr>
          <a:xfrm flipV="1">
            <a:off x="3334947" y="2320422"/>
            <a:ext cx="0" cy="10096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2B16086-E919-DE4F-B1A0-0D6F9B63359B}"/>
              </a:ext>
            </a:extLst>
          </p:cNvPr>
          <p:cNvCxnSpPr>
            <a:cxnSpLocks/>
          </p:cNvCxnSpPr>
          <p:nvPr/>
        </p:nvCxnSpPr>
        <p:spPr>
          <a:xfrm flipV="1">
            <a:off x="3394360" y="2320422"/>
            <a:ext cx="0" cy="6710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341D653-D4C0-5346-8158-2A936AA789A5}"/>
              </a:ext>
            </a:extLst>
          </p:cNvPr>
          <p:cNvCxnSpPr/>
          <p:nvPr/>
        </p:nvCxnSpPr>
        <p:spPr>
          <a:xfrm flipV="1">
            <a:off x="3231921" y="2026590"/>
            <a:ext cx="0" cy="10096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B1E0A285-0BA2-9442-B3A2-F43A82590B20}"/>
              </a:ext>
            </a:extLst>
          </p:cNvPr>
          <p:cNvCxnSpPr>
            <a:cxnSpLocks/>
          </p:cNvCxnSpPr>
          <p:nvPr/>
        </p:nvCxnSpPr>
        <p:spPr>
          <a:xfrm flipV="1">
            <a:off x="3528677" y="1866142"/>
            <a:ext cx="0" cy="112533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1A513EB-BF2C-0548-B3EC-BBDB9C05658F}"/>
              </a:ext>
            </a:extLst>
          </p:cNvPr>
          <p:cNvCxnSpPr>
            <a:cxnSpLocks/>
          </p:cNvCxnSpPr>
          <p:nvPr/>
        </p:nvCxnSpPr>
        <p:spPr>
          <a:xfrm>
            <a:off x="3624315" y="2207404"/>
            <a:ext cx="0" cy="666681"/>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1B1880EF-B8E4-6F4A-B18C-D6BAD1673AB8}"/>
              </a:ext>
            </a:extLst>
          </p:cNvPr>
          <p:cNvCxnSpPr>
            <a:cxnSpLocks/>
          </p:cNvCxnSpPr>
          <p:nvPr/>
        </p:nvCxnSpPr>
        <p:spPr>
          <a:xfrm>
            <a:off x="3477245" y="2408120"/>
            <a:ext cx="0" cy="465965"/>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91174F8-6ECA-2E4A-B4CD-C27219C6593E}"/>
              </a:ext>
            </a:extLst>
          </p:cNvPr>
          <p:cNvCxnSpPr/>
          <p:nvPr/>
        </p:nvCxnSpPr>
        <p:spPr>
          <a:xfrm flipV="1">
            <a:off x="3045646" y="3332430"/>
            <a:ext cx="0" cy="1009690"/>
          </a:xfrm>
          <a:prstGeom prst="straightConnector1">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6B82964F-AB3A-0342-84AA-5A59BABD9A69}"/>
              </a:ext>
            </a:extLst>
          </p:cNvPr>
          <p:cNvCxnSpPr>
            <a:cxnSpLocks/>
          </p:cNvCxnSpPr>
          <p:nvPr/>
        </p:nvCxnSpPr>
        <p:spPr>
          <a:xfrm flipV="1">
            <a:off x="3167050" y="3149498"/>
            <a:ext cx="0" cy="1192622"/>
          </a:xfrm>
          <a:prstGeom prst="straightConnector1">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B4F49635-E699-0E4A-83CD-37DF3514F96E}"/>
              </a:ext>
            </a:extLst>
          </p:cNvPr>
          <p:cNvCxnSpPr/>
          <p:nvPr/>
        </p:nvCxnSpPr>
        <p:spPr>
          <a:xfrm flipV="1">
            <a:off x="3334947" y="3529584"/>
            <a:ext cx="0" cy="1009690"/>
          </a:xfrm>
          <a:prstGeom prst="straightConnector1">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5B686749-3EF7-7941-947B-3AD1473E3ABE}"/>
              </a:ext>
            </a:extLst>
          </p:cNvPr>
          <p:cNvCxnSpPr>
            <a:cxnSpLocks/>
          </p:cNvCxnSpPr>
          <p:nvPr/>
        </p:nvCxnSpPr>
        <p:spPr>
          <a:xfrm flipV="1">
            <a:off x="3394360" y="3529584"/>
            <a:ext cx="0" cy="671050"/>
          </a:xfrm>
          <a:prstGeom prst="straightConnector1">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29207707-1CBB-534E-9B6F-4A7BFB5E3A56}"/>
              </a:ext>
            </a:extLst>
          </p:cNvPr>
          <p:cNvCxnSpPr/>
          <p:nvPr/>
        </p:nvCxnSpPr>
        <p:spPr>
          <a:xfrm flipV="1">
            <a:off x="3231921" y="3235752"/>
            <a:ext cx="0" cy="1009690"/>
          </a:xfrm>
          <a:prstGeom prst="straightConnector1">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CCAABEB5-6E46-8E44-BBE8-27858BA31DFC}"/>
              </a:ext>
            </a:extLst>
          </p:cNvPr>
          <p:cNvCxnSpPr>
            <a:cxnSpLocks/>
          </p:cNvCxnSpPr>
          <p:nvPr/>
        </p:nvCxnSpPr>
        <p:spPr>
          <a:xfrm flipV="1">
            <a:off x="3528677" y="3075304"/>
            <a:ext cx="0" cy="1125330"/>
          </a:xfrm>
          <a:prstGeom prst="straightConnector1">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6CE378E-CE35-844B-B63E-3F5E8D8DFDC2}"/>
              </a:ext>
            </a:extLst>
          </p:cNvPr>
          <p:cNvCxnSpPr>
            <a:cxnSpLocks/>
          </p:cNvCxnSpPr>
          <p:nvPr/>
        </p:nvCxnSpPr>
        <p:spPr>
          <a:xfrm>
            <a:off x="3624315" y="3416566"/>
            <a:ext cx="0" cy="666681"/>
          </a:xfrm>
          <a:prstGeom prst="straightConnector1">
            <a:avLst/>
          </a:prstGeom>
          <a:ln>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A08A60E3-994B-EB41-899D-66C9B04B4BB0}"/>
              </a:ext>
            </a:extLst>
          </p:cNvPr>
          <p:cNvCxnSpPr>
            <a:cxnSpLocks/>
          </p:cNvCxnSpPr>
          <p:nvPr/>
        </p:nvCxnSpPr>
        <p:spPr>
          <a:xfrm>
            <a:off x="3477245" y="3617282"/>
            <a:ext cx="0" cy="465965"/>
          </a:xfrm>
          <a:prstGeom prst="straightConnector1">
            <a:avLst/>
          </a:prstGeom>
          <a:ln>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4925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long bridge over some water&#10;&#10;Description automatically generated">
            <a:extLst>
              <a:ext uri="{FF2B5EF4-FFF2-40B4-BE49-F238E27FC236}">
                <a16:creationId xmlns:a16="http://schemas.microsoft.com/office/drawing/2014/main" id="{6B66BDC0-3D6A-5E4B-94CB-B620E1D87CB0}"/>
              </a:ext>
            </a:extLst>
          </p:cNvPr>
          <p:cNvPicPr>
            <a:picLocks noChangeAspect="1"/>
          </p:cNvPicPr>
          <p:nvPr/>
        </p:nvPicPr>
        <p:blipFill rotWithShape="1">
          <a:blip r:embed="rId3"/>
          <a:srcRect t="10480" b="14520"/>
          <a:stretch/>
        </p:blipFill>
        <p:spPr>
          <a:xfrm>
            <a:off x="0" y="0"/>
            <a:ext cx="12192000" cy="6858000"/>
          </a:xfrm>
          <a:prstGeom prst="rect">
            <a:avLst/>
          </a:prstGeom>
        </p:spPr>
      </p:pic>
      <p:sp>
        <p:nvSpPr>
          <p:cNvPr id="4" name="Rectangle 3">
            <a:extLst>
              <a:ext uri="{FF2B5EF4-FFF2-40B4-BE49-F238E27FC236}">
                <a16:creationId xmlns:a16="http://schemas.microsoft.com/office/drawing/2014/main" id="{A1F59744-E992-C54F-B2EA-9C1F79A37EEA}"/>
              </a:ext>
            </a:extLst>
          </p:cNvPr>
          <p:cNvSpPr/>
          <p:nvPr/>
        </p:nvSpPr>
        <p:spPr>
          <a:xfrm>
            <a:off x="4453217" y="3244334"/>
            <a:ext cx="248786" cy="369332"/>
          </a:xfrm>
          <a:prstGeom prst="rect">
            <a:avLst/>
          </a:prstGeom>
        </p:spPr>
        <p:txBody>
          <a:bodyPr wrap="none">
            <a:spAutoFit/>
          </a:bodyPr>
          <a:lstStyle/>
          <a:p>
            <a:r>
              <a:rPr lang="en-US" dirty="0">
                <a:effectLst/>
                <a:latin typeface="Century Gothic" panose="020B0502020202020204" pitchFamily="34" charset="0"/>
              </a:rPr>
              <a:t> </a:t>
            </a:r>
            <a:endParaRPr lang="en-US" dirty="0">
              <a:latin typeface="Century Gothic" panose="020B0502020202020204" pitchFamily="34" charset="0"/>
            </a:endParaRPr>
          </a:p>
        </p:txBody>
      </p:sp>
      <p:sp>
        <p:nvSpPr>
          <p:cNvPr id="5" name="Rectangle 4">
            <a:extLst>
              <a:ext uri="{FF2B5EF4-FFF2-40B4-BE49-F238E27FC236}">
                <a16:creationId xmlns:a16="http://schemas.microsoft.com/office/drawing/2014/main" id="{1D0C8A41-F503-5543-8927-6C169784206C}"/>
              </a:ext>
            </a:extLst>
          </p:cNvPr>
          <p:cNvSpPr/>
          <p:nvPr/>
        </p:nvSpPr>
        <p:spPr>
          <a:xfrm>
            <a:off x="4453217" y="3244334"/>
            <a:ext cx="248786" cy="369332"/>
          </a:xfrm>
          <a:prstGeom prst="rect">
            <a:avLst/>
          </a:prstGeom>
        </p:spPr>
        <p:txBody>
          <a:bodyPr wrap="none">
            <a:spAutoFit/>
          </a:bodyPr>
          <a:lstStyle/>
          <a:p>
            <a:r>
              <a:rPr lang="en-US" dirty="0">
                <a:effectLst/>
                <a:latin typeface="Century Gothic" panose="020B0502020202020204" pitchFamily="34" charset="0"/>
              </a:rPr>
              <a:t> </a:t>
            </a:r>
            <a:endParaRPr lang="en-US" dirty="0">
              <a:latin typeface="Century Gothic" panose="020B0502020202020204" pitchFamily="34" charset="0"/>
            </a:endParaRPr>
          </a:p>
        </p:txBody>
      </p:sp>
      <p:sp>
        <p:nvSpPr>
          <p:cNvPr id="11" name="TextBox 10">
            <a:extLst>
              <a:ext uri="{FF2B5EF4-FFF2-40B4-BE49-F238E27FC236}">
                <a16:creationId xmlns:a16="http://schemas.microsoft.com/office/drawing/2014/main" id="{87A22A9F-884B-FC49-8A48-EB111ED6426C}"/>
              </a:ext>
            </a:extLst>
          </p:cNvPr>
          <p:cNvSpPr txBox="1"/>
          <p:nvPr/>
        </p:nvSpPr>
        <p:spPr>
          <a:xfrm>
            <a:off x="-1285461" y="3087757"/>
            <a:ext cx="184731" cy="369332"/>
          </a:xfrm>
          <a:prstGeom prst="rect">
            <a:avLst/>
          </a:prstGeom>
          <a:noFill/>
        </p:spPr>
        <p:txBody>
          <a:bodyPr wrap="none" rtlCol="0">
            <a:spAutoFit/>
          </a:bodyPr>
          <a:lstStyle/>
          <a:p>
            <a:endParaRPr lang="en-US" dirty="0">
              <a:latin typeface="Century Gothic" panose="020B0502020202020204" pitchFamily="34" charset="0"/>
            </a:endParaRPr>
          </a:p>
        </p:txBody>
      </p:sp>
      <p:sp>
        <p:nvSpPr>
          <p:cNvPr id="12" name="TextBox 11">
            <a:extLst>
              <a:ext uri="{FF2B5EF4-FFF2-40B4-BE49-F238E27FC236}">
                <a16:creationId xmlns:a16="http://schemas.microsoft.com/office/drawing/2014/main" id="{DF94CE43-EF00-9941-816B-41D126337502}"/>
              </a:ext>
            </a:extLst>
          </p:cNvPr>
          <p:cNvSpPr txBox="1"/>
          <p:nvPr/>
        </p:nvSpPr>
        <p:spPr>
          <a:xfrm>
            <a:off x="1180431" y="1522538"/>
            <a:ext cx="4488349" cy="4182255"/>
          </a:xfrm>
          <a:prstGeom prst="rect">
            <a:avLst/>
          </a:prstGeom>
          <a:solidFill>
            <a:schemeClr val="bg1"/>
          </a:solidFill>
        </p:spPr>
        <p:txBody>
          <a:bodyPr wrap="square" lIns="365760" rIns="365760" rtlCol="0" anchor="ctr">
            <a:noAutofit/>
          </a:bodyPr>
          <a:lstStyle/>
          <a:p>
            <a:r>
              <a:rPr lang="en-US" sz="3600" dirty="0">
                <a:latin typeface="Century Gothic" panose="020B0502020202020204" pitchFamily="34" charset="0"/>
              </a:rPr>
              <a:t>75% of human water use comes from rivers, lakes, and reservoirs</a:t>
            </a:r>
          </a:p>
        </p:txBody>
      </p:sp>
      <p:sp>
        <p:nvSpPr>
          <p:cNvPr id="13" name="TextBox 12">
            <a:extLst>
              <a:ext uri="{FF2B5EF4-FFF2-40B4-BE49-F238E27FC236}">
                <a16:creationId xmlns:a16="http://schemas.microsoft.com/office/drawing/2014/main" id="{7DD53EC7-95ED-9249-8363-CB7950039C57}"/>
              </a:ext>
            </a:extLst>
          </p:cNvPr>
          <p:cNvSpPr txBox="1"/>
          <p:nvPr/>
        </p:nvSpPr>
        <p:spPr>
          <a:xfrm>
            <a:off x="6523219" y="1522538"/>
            <a:ext cx="4488349" cy="4182255"/>
          </a:xfrm>
          <a:prstGeom prst="rect">
            <a:avLst/>
          </a:prstGeom>
          <a:solidFill>
            <a:schemeClr val="bg1"/>
          </a:solidFill>
        </p:spPr>
        <p:txBody>
          <a:bodyPr wrap="square" lIns="365760" rIns="365760" rtlCol="0" anchor="ctr">
            <a:noAutofit/>
          </a:bodyPr>
          <a:lstStyle/>
          <a:p>
            <a:r>
              <a:rPr lang="en-US" sz="3600" dirty="0">
                <a:latin typeface="Century Gothic" panose="020B0502020202020204" pitchFamily="34" charset="0"/>
              </a:rPr>
              <a:t>Reservoirs alone bury more carbon than ocean sediments each year</a:t>
            </a:r>
          </a:p>
        </p:txBody>
      </p:sp>
    </p:spTree>
    <p:extLst>
      <p:ext uri="{BB962C8B-B14F-4D97-AF65-F5344CB8AC3E}">
        <p14:creationId xmlns:p14="http://schemas.microsoft.com/office/powerpoint/2010/main" val="2272597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71">
            <a:extLst>
              <a:ext uri="{FF2B5EF4-FFF2-40B4-BE49-F238E27FC236}">
                <a16:creationId xmlns:a16="http://schemas.microsoft.com/office/drawing/2014/main" id="{3EEE7CBA-CF75-CA42-BE0F-66D76182341C}"/>
              </a:ext>
            </a:extLst>
          </p:cNvPr>
          <p:cNvPicPr>
            <a:picLocks noChangeAspect="1"/>
          </p:cNvPicPr>
          <p:nvPr/>
        </p:nvPicPr>
        <p:blipFill>
          <a:blip r:embed="rId4"/>
          <a:stretch>
            <a:fillRect/>
          </a:stretch>
        </p:blipFill>
        <p:spPr>
          <a:xfrm>
            <a:off x="4779493" y="4631590"/>
            <a:ext cx="2382534" cy="1362673"/>
          </a:xfrm>
          <a:prstGeom prst="rect">
            <a:avLst/>
          </a:prstGeom>
          <a:ln w="3175">
            <a:solidFill>
              <a:schemeClr val="bg1"/>
            </a:solidFill>
          </a:ln>
        </p:spPr>
      </p:pic>
      <p:pic>
        <p:nvPicPr>
          <p:cNvPr id="73" name="Picture 72">
            <a:extLst>
              <a:ext uri="{FF2B5EF4-FFF2-40B4-BE49-F238E27FC236}">
                <a16:creationId xmlns:a16="http://schemas.microsoft.com/office/drawing/2014/main" id="{827996DD-227D-4244-82BD-BA258D23BDE0}"/>
              </a:ext>
            </a:extLst>
          </p:cNvPr>
          <p:cNvPicPr>
            <a:picLocks noChangeAspect="1"/>
          </p:cNvPicPr>
          <p:nvPr/>
        </p:nvPicPr>
        <p:blipFill rotWithShape="1">
          <a:blip r:embed="rId5"/>
          <a:srcRect l="-120" t="27709" r="512" b="30150"/>
          <a:stretch/>
        </p:blipFill>
        <p:spPr>
          <a:xfrm>
            <a:off x="8079477" y="4588880"/>
            <a:ext cx="2382534" cy="1343931"/>
          </a:xfrm>
          <a:prstGeom prst="rect">
            <a:avLst/>
          </a:prstGeom>
          <a:ln w="3175">
            <a:solidFill>
              <a:schemeClr val="bg1"/>
            </a:solidFill>
          </a:ln>
        </p:spPr>
      </p:pic>
      <p:grpSp>
        <p:nvGrpSpPr>
          <p:cNvPr id="74" name="Group 73">
            <a:extLst>
              <a:ext uri="{FF2B5EF4-FFF2-40B4-BE49-F238E27FC236}">
                <a16:creationId xmlns:a16="http://schemas.microsoft.com/office/drawing/2014/main" id="{C1ED951F-C768-E648-978A-01C77FCD63D5}"/>
              </a:ext>
            </a:extLst>
          </p:cNvPr>
          <p:cNvGrpSpPr/>
          <p:nvPr/>
        </p:nvGrpSpPr>
        <p:grpSpPr>
          <a:xfrm>
            <a:off x="1529674" y="4592637"/>
            <a:ext cx="2383510" cy="1440581"/>
            <a:chOff x="8720183" y="1821146"/>
            <a:chExt cx="2383510" cy="1440581"/>
          </a:xfrm>
        </p:grpSpPr>
        <p:grpSp>
          <p:nvGrpSpPr>
            <p:cNvPr id="75" name="Group 74">
              <a:extLst>
                <a:ext uri="{FF2B5EF4-FFF2-40B4-BE49-F238E27FC236}">
                  <a16:creationId xmlns:a16="http://schemas.microsoft.com/office/drawing/2014/main" id="{791839E5-6C28-6842-A723-696728F7985F}"/>
                </a:ext>
              </a:extLst>
            </p:cNvPr>
            <p:cNvGrpSpPr/>
            <p:nvPr/>
          </p:nvGrpSpPr>
          <p:grpSpPr>
            <a:xfrm>
              <a:off x="8720183" y="1821146"/>
              <a:ext cx="2383510" cy="1440581"/>
              <a:chOff x="6160364" y="2038544"/>
              <a:chExt cx="3782296" cy="2286000"/>
            </a:xfrm>
          </p:grpSpPr>
          <p:sp>
            <p:nvSpPr>
              <p:cNvPr id="78" name="Rectangle 77">
                <a:extLst>
                  <a:ext uri="{FF2B5EF4-FFF2-40B4-BE49-F238E27FC236}">
                    <a16:creationId xmlns:a16="http://schemas.microsoft.com/office/drawing/2014/main" id="{47CC2F82-2CCD-5149-B990-653252286C85}"/>
                  </a:ext>
                </a:extLst>
              </p:cNvPr>
              <p:cNvSpPr/>
              <p:nvPr/>
            </p:nvSpPr>
            <p:spPr>
              <a:xfrm>
                <a:off x="6161913" y="2038544"/>
                <a:ext cx="3780747" cy="2126669"/>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9" name="Picture 2" descr="Methane- Electronic Fluorocarbons Gas Products">
                <a:extLst>
                  <a:ext uri="{FF2B5EF4-FFF2-40B4-BE49-F238E27FC236}">
                    <a16:creationId xmlns:a16="http://schemas.microsoft.com/office/drawing/2014/main" id="{6D884477-A73F-324F-BA6C-85478F73B817}"/>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6667" y1="10000" x2="46667" y2="10000"/>
                          </a14:backgroundRemoval>
                        </a14:imgEffect>
                      </a14:imgLayer>
                    </a14:imgProps>
                  </a:ext>
                  <a:ext uri="{28A0092B-C50C-407E-A947-70E740481C1C}">
                    <a14:useLocalDpi xmlns:a14="http://schemas.microsoft.com/office/drawing/2010/main" val="0"/>
                  </a:ext>
                </a:extLst>
              </a:blip>
              <a:srcRect/>
              <a:stretch>
                <a:fillRect/>
              </a:stretch>
            </p:blipFill>
            <p:spPr bwMode="auto">
              <a:xfrm>
                <a:off x="6160364" y="2038544"/>
                <a:ext cx="2286000" cy="2286000"/>
              </a:xfrm>
              <a:prstGeom prst="rect">
                <a:avLst/>
              </a:prstGeom>
              <a:noFill/>
              <a:extLst>
                <a:ext uri="{909E8E84-426E-40DD-AFC4-6F175D3DCCD1}">
                  <a14:hiddenFill xmlns:a14="http://schemas.microsoft.com/office/drawing/2010/main">
                    <a:solidFill>
                      <a:srgbClr val="FFFFFF"/>
                    </a:solidFill>
                  </a14:hiddenFill>
                </a:ext>
              </a:extLst>
            </p:spPr>
          </p:pic>
        </p:grpSp>
        <p:pic>
          <p:nvPicPr>
            <p:cNvPr id="76" name="Picture 2">
              <a:extLst>
                <a:ext uri="{FF2B5EF4-FFF2-40B4-BE49-F238E27FC236}">
                  <a16:creationId xmlns:a16="http://schemas.microsoft.com/office/drawing/2014/main" id="{33535476-8C7F-3244-A4CC-1D80DFDF627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82424" y="2329366"/>
              <a:ext cx="1170128" cy="831954"/>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a:extLst>
                <a:ext uri="{FF2B5EF4-FFF2-40B4-BE49-F238E27FC236}">
                  <a16:creationId xmlns:a16="http://schemas.microsoft.com/office/drawing/2014/main" id="{EBC9443E-88D4-3D4A-AB41-973BB8552242}"/>
                </a:ext>
              </a:extLst>
            </p:cNvPr>
            <p:cNvSpPr txBox="1"/>
            <p:nvPr/>
          </p:nvSpPr>
          <p:spPr>
            <a:xfrm>
              <a:off x="10276570" y="2622232"/>
              <a:ext cx="381836" cy="246221"/>
            </a:xfrm>
            <a:prstGeom prst="rect">
              <a:avLst/>
            </a:prstGeom>
            <a:noFill/>
          </p:spPr>
          <p:txBody>
            <a:bodyPr wrap="none" rtlCol="0">
              <a:spAutoFit/>
            </a:bodyPr>
            <a:lstStyle/>
            <a:p>
              <a:r>
                <a:rPr lang="en-US" sz="1000" dirty="0">
                  <a:solidFill>
                    <a:schemeClr val="bg1">
                      <a:lumMod val="75000"/>
                    </a:schemeClr>
                  </a:solidFill>
                </a:rPr>
                <a:t>CO</a:t>
              </a:r>
              <a:r>
                <a:rPr lang="en-US" sz="1000" baseline="-25000" dirty="0">
                  <a:solidFill>
                    <a:schemeClr val="bg1">
                      <a:lumMod val="75000"/>
                    </a:schemeClr>
                  </a:solidFill>
                </a:rPr>
                <a:t>2</a:t>
              </a:r>
              <a:endParaRPr lang="en-US" sz="1000" dirty="0">
                <a:solidFill>
                  <a:schemeClr val="bg1">
                    <a:lumMod val="75000"/>
                  </a:schemeClr>
                </a:solidFill>
              </a:endParaRPr>
            </a:p>
          </p:txBody>
        </p:sp>
      </p:grpSp>
      <p:sp>
        <p:nvSpPr>
          <p:cNvPr id="4" name="TextBox 3">
            <a:extLst>
              <a:ext uri="{FF2B5EF4-FFF2-40B4-BE49-F238E27FC236}">
                <a16:creationId xmlns:a16="http://schemas.microsoft.com/office/drawing/2014/main" id="{C365EF46-9D26-E345-9238-5DDF06DF186A}"/>
              </a:ext>
            </a:extLst>
          </p:cNvPr>
          <p:cNvSpPr txBox="1"/>
          <p:nvPr/>
        </p:nvSpPr>
        <p:spPr>
          <a:xfrm>
            <a:off x="838200" y="3224006"/>
            <a:ext cx="10515601" cy="954107"/>
          </a:xfrm>
          <a:prstGeom prst="rect">
            <a:avLst/>
          </a:prstGeom>
          <a:noFill/>
        </p:spPr>
        <p:txBody>
          <a:bodyPr wrap="square" rtlCol="0">
            <a:spAutoFit/>
          </a:bodyPr>
          <a:lstStyle/>
          <a:p>
            <a:r>
              <a:rPr lang="en-US" sz="2800" dirty="0">
                <a:latin typeface="Century Gothic" panose="020B0502020202020204" pitchFamily="34" charset="0"/>
                <a:ea typeface="+mj-ea"/>
                <a:cs typeface="+mj-cs"/>
              </a:rPr>
              <a:t>The extent to which reservoirs perform either of these functions depends on oxygen demand</a:t>
            </a:r>
          </a:p>
        </p:txBody>
      </p:sp>
    </p:spTree>
    <p:custDataLst>
      <p:tags r:id="rId1"/>
    </p:custDataLst>
    <p:extLst>
      <p:ext uri="{BB962C8B-B14F-4D97-AF65-F5344CB8AC3E}">
        <p14:creationId xmlns:p14="http://schemas.microsoft.com/office/powerpoint/2010/main" val="3395670390"/>
      </p:ext>
    </p:extLst>
  </p:cSld>
  <p:clrMapOvr>
    <a:masterClrMapping/>
  </p:clrMapOvr>
  <mc:AlternateContent xmlns:mc="http://schemas.openxmlformats.org/markup-compatibility/2006" xmlns:p14="http://schemas.microsoft.com/office/powerpoint/2010/main">
    <mc:Choice Requires="p14">
      <p:transition spd="slow" p14:dur="2000" advTm="72631"/>
    </mc:Choice>
    <mc:Fallback xmlns="">
      <p:transition spd="slow" advTm="7263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E29D6-4434-D148-8028-04C6CBB24CBF}"/>
              </a:ext>
            </a:extLst>
          </p:cNvPr>
          <p:cNvSpPr>
            <a:spLocks noGrp="1"/>
          </p:cNvSpPr>
          <p:nvPr>
            <p:ph type="title"/>
          </p:nvPr>
        </p:nvSpPr>
        <p:spPr>
          <a:xfrm>
            <a:off x="838200" y="365125"/>
            <a:ext cx="9597887" cy="1325563"/>
          </a:xfrm>
        </p:spPr>
        <p:txBody>
          <a:bodyPr>
            <a:noAutofit/>
          </a:bodyPr>
          <a:lstStyle/>
          <a:p>
            <a:r>
              <a:rPr lang="en-US" sz="3200" dirty="0"/>
              <a:t>Previous research indicates oxygen demand is dependent on temperature and ambient oxygen concentrations, among other factors</a:t>
            </a:r>
          </a:p>
        </p:txBody>
      </p:sp>
      <p:pic>
        <p:nvPicPr>
          <p:cNvPr id="4" name="Graphic 3" descr="Thermometer">
            <a:extLst>
              <a:ext uri="{FF2B5EF4-FFF2-40B4-BE49-F238E27FC236}">
                <a16:creationId xmlns:a16="http://schemas.microsoft.com/office/drawing/2014/main" id="{BCC8A886-218C-DE4B-8156-512053B924B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46349" y="3074153"/>
            <a:ext cx="1638618" cy="1638618"/>
          </a:xfrm>
          <a:prstGeom prst="rect">
            <a:avLst/>
          </a:prstGeom>
        </p:spPr>
      </p:pic>
      <p:sp>
        <p:nvSpPr>
          <p:cNvPr id="6" name="Down Arrow 5">
            <a:extLst>
              <a:ext uri="{FF2B5EF4-FFF2-40B4-BE49-F238E27FC236}">
                <a16:creationId xmlns:a16="http://schemas.microsoft.com/office/drawing/2014/main" id="{A98E34D6-49DD-2B4D-8662-D23067C803A3}"/>
              </a:ext>
            </a:extLst>
          </p:cNvPr>
          <p:cNvSpPr/>
          <p:nvPr/>
        </p:nvSpPr>
        <p:spPr>
          <a:xfrm rot="10800000">
            <a:off x="4558458" y="3157421"/>
            <a:ext cx="648182" cy="1328198"/>
          </a:xfrm>
          <a:prstGeom prst="downArrow">
            <a:avLst/>
          </a:prstGeom>
          <a:solidFill>
            <a:srgbClr val="FF2A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own Arrow 6">
            <a:extLst>
              <a:ext uri="{FF2B5EF4-FFF2-40B4-BE49-F238E27FC236}">
                <a16:creationId xmlns:a16="http://schemas.microsoft.com/office/drawing/2014/main" id="{92F802E8-CE83-904F-A729-97405CC6C9F6}"/>
              </a:ext>
            </a:extLst>
          </p:cNvPr>
          <p:cNvSpPr/>
          <p:nvPr/>
        </p:nvSpPr>
        <p:spPr>
          <a:xfrm rot="10800000">
            <a:off x="7874021" y="3157422"/>
            <a:ext cx="648182" cy="1328198"/>
          </a:xfrm>
          <a:prstGeom prst="downArrow">
            <a:avLst/>
          </a:prstGeom>
          <a:solidFill>
            <a:srgbClr val="FF2A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descr="Water">
            <a:extLst>
              <a:ext uri="{FF2B5EF4-FFF2-40B4-BE49-F238E27FC236}">
                <a16:creationId xmlns:a16="http://schemas.microsoft.com/office/drawing/2014/main" id="{2659C6A8-1EEA-6445-907A-6835D32632D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39235" y="3074153"/>
            <a:ext cx="1638617" cy="1638617"/>
          </a:xfrm>
          <a:prstGeom prst="rect">
            <a:avLst/>
          </a:prstGeom>
        </p:spPr>
      </p:pic>
      <p:sp>
        <p:nvSpPr>
          <p:cNvPr id="11" name="TextBox 10">
            <a:extLst>
              <a:ext uri="{FF2B5EF4-FFF2-40B4-BE49-F238E27FC236}">
                <a16:creationId xmlns:a16="http://schemas.microsoft.com/office/drawing/2014/main" id="{3B64F3A4-FA73-234C-B6E7-DFF27766F085}"/>
              </a:ext>
            </a:extLst>
          </p:cNvPr>
          <p:cNvSpPr txBox="1"/>
          <p:nvPr/>
        </p:nvSpPr>
        <p:spPr>
          <a:xfrm>
            <a:off x="6593565" y="3689607"/>
            <a:ext cx="755335" cy="646331"/>
          </a:xfrm>
          <a:prstGeom prst="rect">
            <a:avLst/>
          </a:prstGeom>
          <a:noFill/>
        </p:spPr>
        <p:txBody>
          <a:bodyPr wrap="none" rtlCol="0">
            <a:spAutoFit/>
          </a:bodyPr>
          <a:lstStyle/>
          <a:p>
            <a:r>
              <a:rPr lang="en-US" sz="3600" dirty="0">
                <a:solidFill>
                  <a:schemeClr val="bg1"/>
                </a:solidFill>
                <a:latin typeface="Century Gothic" panose="020B0502020202020204" pitchFamily="34" charset="0"/>
              </a:rPr>
              <a:t>O</a:t>
            </a:r>
            <a:r>
              <a:rPr lang="en-US" sz="3600" baseline="-25000" dirty="0">
                <a:solidFill>
                  <a:schemeClr val="bg1"/>
                </a:solidFill>
                <a:latin typeface="Century Gothic" panose="020B0502020202020204" pitchFamily="34" charset="0"/>
              </a:rPr>
              <a:t>2</a:t>
            </a:r>
            <a:endParaRPr lang="en-US" sz="3600" dirty="0">
              <a:solidFill>
                <a:schemeClr val="bg1"/>
              </a:solidFill>
              <a:latin typeface="Century Gothic" panose="020B0502020202020204" pitchFamily="34" charset="0"/>
            </a:endParaRPr>
          </a:p>
        </p:txBody>
      </p:sp>
    </p:spTree>
    <p:custDataLst>
      <p:tags r:id="rId1"/>
    </p:custDataLst>
    <p:extLst>
      <p:ext uri="{BB962C8B-B14F-4D97-AF65-F5344CB8AC3E}">
        <p14:creationId xmlns:p14="http://schemas.microsoft.com/office/powerpoint/2010/main" val="647886334"/>
      </p:ext>
    </p:extLst>
  </p:cSld>
  <p:clrMapOvr>
    <a:masterClrMapping/>
  </p:clrMapOvr>
  <mc:AlternateContent xmlns:mc="http://schemas.openxmlformats.org/markup-compatibility/2006" xmlns:p14="http://schemas.microsoft.com/office/powerpoint/2010/main">
    <mc:Choice Requires="p14">
      <p:transition spd="slow" p14:dur="2000" advTm="28021"/>
    </mc:Choice>
    <mc:Fallback xmlns="">
      <p:transition spd="slow" advTm="2802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FB8BA-23CB-BE4F-B969-A99E871972CD}"/>
              </a:ext>
            </a:extLst>
          </p:cNvPr>
          <p:cNvSpPr>
            <a:spLocks noGrp="1"/>
          </p:cNvSpPr>
          <p:nvPr>
            <p:ph type="title"/>
          </p:nvPr>
        </p:nvSpPr>
        <p:spPr>
          <a:xfrm>
            <a:off x="838200" y="365125"/>
            <a:ext cx="9458739" cy="1325563"/>
          </a:xfrm>
        </p:spPr>
        <p:txBody>
          <a:bodyPr>
            <a:normAutofit fontScale="90000"/>
          </a:bodyPr>
          <a:lstStyle/>
          <a:p>
            <a:r>
              <a:rPr lang="en-US" sz="3600" dirty="0"/>
              <a:t>Changes in climate and land use are driving divergent trends in oxygen demand</a:t>
            </a:r>
          </a:p>
        </p:txBody>
      </p:sp>
      <p:pic>
        <p:nvPicPr>
          <p:cNvPr id="25" name="Graphic 24" descr="Cloud With Lightning And Rain">
            <a:extLst>
              <a:ext uri="{FF2B5EF4-FFF2-40B4-BE49-F238E27FC236}">
                <a16:creationId xmlns:a16="http://schemas.microsoft.com/office/drawing/2014/main" id="{E3D8440E-C729-D34E-994F-7C18E4E80F5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31709" y="5119817"/>
            <a:ext cx="1001841" cy="1001841"/>
          </a:xfrm>
          <a:prstGeom prst="rect">
            <a:avLst/>
          </a:prstGeom>
        </p:spPr>
      </p:pic>
      <p:pic>
        <p:nvPicPr>
          <p:cNvPr id="36" name="Graphic 35" descr="Seaweed">
            <a:extLst>
              <a:ext uri="{FF2B5EF4-FFF2-40B4-BE49-F238E27FC236}">
                <a16:creationId xmlns:a16="http://schemas.microsoft.com/office/drawing/2014/main" id="{85D2431C-1D87-5148-B426-C3891BB2AE6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256841" y="3998973"/>
            <a:ext cx="914400" cy="914400"/>
          </a:xfrm>
          <a:prstGeom prst="rect">
            <a:avLst/>
          </a:prstGeom>
        </p:spPr>
      </p:pic>
      <p:pic>
        <p:nvPicPr>
          <p:cNvPr id="38" name="Graphic 37" descr="Sunset scene">
            <a:extLst>
              <a:ext uri="{FF2B5EF4-FFF2-40B4-BE49-F238E27FC236}">
                <a16:creationId xmlns:a16="http://schemas.microsoft.com/office/drawing/2014/main" id="{86B5E6FA-0445-624F-8151-D0DE58577D1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276353" y="2191394"/>
            <a:ext cx="914400" cy="914400"/>
          </a:xfrm>
          <a:prstGeom prst="rect">
            <a:avLst/>
          </a:prstGeom>
        </p:spPr>
      </p:pic>
      <p:grpSp>
        <p:nvGrpSpPr>
          <p:cNvPr id="4" name="Group 3">
            <a:extLst>
              <a:ext uri="{FF2B5EF4-FFF2-40B4-BE49-F238E27FC236}">
                <a16:creationId xmlns:a16="http://schemas.microsoft.com/office/drawing/2014/main" id="{8D3FD5FA-EE1F-FF4B-96C8-4A03A424BFE5}"/>
              </a:ext>
            </a:extLst>
          </p:cNvPr>
          <p:cNvGrpSpPr/>
          <p:nvPr/>
        </p:nvGrpSpPr>
        <p:grpSpPr>
          <a:xfrm>
            <a:off x="7392632" y="2220117"/>
            <a:ext cx="1663995" cy="1638617"/>
            <a:chOff x="7520969" y="2188033"/>
            <a:chExt cx="1663995" cy="1638617"/>
          </a:xfrm>
        </p:grpSpPr>
        <p:pic>
          <p:nvPicPr>
            <p:cNvPr id="21" name="Graphic 20" descr="Water">
              <a:extLst>
                <a:ext uri="{FF2B5EF4-FFF2-40B4-BE49-F238E27FC236}">
                  <a16:creationId xmlns:a16="http://schemas.microsoft.com/office/drawing/2014/main" id="{41A6474F-0D12-5243-8DC9-90664CF0748D}"/>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520969" y="2188033"/>
              <a:ext cx="1638617" cy="1638617"/>
            </a:xfrm>
            <a:prstGeom prst="rect">
              <a:avLst/>
            </a:prstGeom>
          </p:spPr>
        </p:pic>
        <p:sp>
          <p:nvSpPr>
            <p:cNvPr id="22" name="TextBox 21">
              <a:extLst>
                <a:ext uri="{FF2B5EF4-FFF2-40B4-BE49-F238E27FC236}">
                  <a16:creationId xmlns:a16="http://schemas.microsoft.com/office/drawing/2014/main" id="{2FE5174C-647E-D24C-85B9-1AF54E5FADEC}"/>
                </a:ext>
              </a:extLst>
            </p:cNvPr>
            <p:cNvSpPr txBox="1"/>
            <p:nvPr/>
          </p:nvSpPr>
          <p:spPr>
            <a:xfrm>
              <a:off x="7899447" y="2917672"/>
              <a:ext cx="883575" cy="523220"/>
            </a:xfrm>
            <a:prstGeom prst="rect">
              <a:avLst/>
            </a:prstGeom>
            <a:noFill/>
          </p:spPr>
          <p:txBody>
            <a:bodyPr wrap="none" rtlCol="0">
              <a:spAutoFit/>
            </a:bodyPr>
            <a:lstStyle/>
            <a:p>
              <a:r>
                <a:rPr lang="en-US" sz="2800" dirty="0">
                  <a:solidFill>
                    <a:schemeClr val="bg1"/>
                  </a:solidFill>
                  <a:latin typeface="Century Gothic" panose="020B0502020202020204" pitchFamily="34" charset="0"/>
                </a:rPr>
                <a:t>[O</a:t>
              </a:r>
              <a:r>
                <a:rPr lang="en-US" sz="2800" baseline="-25000" dirty="0">
                  <a:solidFill>
                    <a:schemeClr val="bg1"/>
                  </a:solidFill>
                  <a:latin typeface="Century Gothic" panose="020B0502020202020204" pitchFamily="34" charset="0"/>
                </a:rPr>
                <a:t>2</a:t>
              </a:r>
              <a:r>
                <a:rPr lang="en-US" sz="2800" dirty="0">
                  <a:solidFill>
                    <a:schemeClr val="bg1"/>
                  </a:solidFill>
                  <a:latin typeface="Century Gothic" panose="020B0502020202020204" pitchFamily="34" charset="0"/>
                </a:rPr>
                <a:t>]</a:t>
              </a:r>
            </a:p>
          </p:txBody>
        </p:sp>
        <p:sp>
          <p:nvSpPr>
            <p:cNvPr id="39" name="Down Arrow 38">
              <a:extLst>
                <a:ext uri="{FF2B5EF4-FFF2-40B4-BE49-F238E27FC236}">
                  <a16:creationId xmlns:a16="http://schemas.microsoft.com/office/drawing/2014/main" id="{6C623609-1FA9-FA44-92EB-753F1E3D5F15}"/>
                </a:ext>
              </a:extLst>
            </p:cNvPr>
            <p:cNvSpPr/>
            <p:nvPr/>
          </p:nvSpPr>
          <p:spPr>
            <a:xfrm rot="10800000">
              <a:off x="8860872" y="2511833"/>
              <a:ext cx="324092" cy="1021584"/>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Box 23">
            <a:extLst>
              <a:ext uri="{FF2B5EF4-FFF2-40B4-BE49-F238E27FC236}">
                <a16:creationId xmlns:a16="http://schemas.microsoft.com/office/drawing/2014/main" id="{28855F47-3432-7841-A32A-BD1BB4EFE2DE}"/>
              </a:ext>
            </a:extLst>
          </p:cNvPr>
          <p:cNvSpPr txBox="1"/>
          <p:nvPr/>
        </p:nvSpPr>
        <p:spPr>
          <a:xfrm>
            <a:off x="7781470" y="3960440"/>
            <a:ext cx="755335" cy="646331"/>
          </a:xfrm>
          <a:prstGeom prst="rect">
            <a:avLst/>
          </a:prstGeom>
          <a:noFill/>
        </p:spPr>
        <p:txBody>
          <a:bodyPr wrap="none" rtlCol="0">
            <a:spAutoFit/>
          </a:bodyPr>
          <a:lstStyle/>
          <a:p>
            <a:r>
              <a:rPr lang="en-US" sz="3600" dirty="0">
                <a:solidFill>
                  <a:schemeClr val="bg1"/>
                </a:solidFill>
                <a:latin typeface="Century Gothic" panose="020B0502020202020204" pitchFamily="34" charset="0"/>
              </a:rPr>
              <a:t>O</a:t>
            </a:r>
            <a:r>
              <a:rPr lang="en-US" sz="3600" baseline="-25000" dirty="0">
                <a:solidFill>
                  <a:schemeClr val="bg1"/>
                </a:solidFill>
                <a:latin typeface="Century Gothic" panose="020B0502020202020204" pitchFamily="34" charset="0"/>
              </a:rPr>
              <a:t>2</a:t>
            </a:r>
            <a:endParaRPr lang="en-US" sz="3600" dirty="0">
              <a:solidFill>
                <a:schemeClr val="bg1"/>
              </a:solidFill>
              <a:latin typeface="Century Gothic" panose="020B0502020202020204" pitchFamily="34" charset="0"/>
            </a:endParaRPr>
          </a:p>
        </p:txBody>
      </p:sp>
      <p:cxnSp>
        <p:nvCxnSpPr>
          <p:cNvPr id="6" name="Straight Arrow Connector 5">
            <a:extLst>
              <a:ext uri="{FF2B5EF4-FFF2-40B4-BE49-F238E27FC236}">
                <a16:creationId xmlns:a16="http://schemas.microsoft.com/office/drawing/2014/main" id="{A3DC0654-3542-0B41-A823-9A1578F310D3}"/>
              </a:ext>
            </a:extLst>
          </p:cNvPr>
          <p:cNvCxnSpPr>
            <a:cxnSpLocks/>
            <a:stCxn id="32" idx="3"/>
          </p:cNvCxnSpPr>
          <p:nvPr/>
        </p:nvCxnSpPr>
        <p:spPr>
          <a:xfrm>
            <a:off x="3638128" y="3072821"/>
            <a:ext cx="3620079" cy="2220675"/>
          </a:xfrm>
          <a:prstGeom prst="straightConnector1">
            <a:avLst/>
          </a:prstGeom>
          <a:ln w="31750">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9FE1E254-ED60-124F-89E8-11E919999BB2}"/>
              </a:ext>
            </a:extLst>
          </p:cNvPr>
          <p:cNvCxnSpPr>
            <a:cxnSpLocks/>
            <a:stCxn id="26" idx="3"/>
          </p:cNvCxnSpPr>
          <p:nvPr/>
        </p:nvCxnSpPr>
        <p:spPr>
          <a:xfrm flipV="1">
            <a:off x="3629446" y="3175292"/>
            <a:ext cx="3580511" cy="1096800"/>
          </a:xfrm>
          <a:prstGeom prst="straightConnector1">
            <a:avLst/>
          </a:prstGeom>
          <a:ln w="31750">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6F9698CA-7BCB-C84F-BAF9-A88BBC0FA84E}"/>
              </a:ext>
            </a:extLst>
          </p:cNvPr>
          <p:cNvCxnSpPr>
            <a:cxnSpLocks/>
          </p:cNvCxnSpPr>
          <p:nvPr/>
        </p:nvCxnSpPr>
        <p:spPr>
          <a:xfrm flipV="1">
            <a:off x="3625073" y="3614846"/>
            <a:ext cx="3584884" cy="1920867"/>
          </a:xfrm>
          <a:prstGeom prst="straightConnector1">
            <a:avLst/>
          </a:prstGeom>
          <a:ln w="31750">
            <a:tailEnd type="triangle"/>
          </a:ln>
        </p:spPr>
        <p:style>
          <a:lnRef idx="1">
            <a:schemeClr val="dk1"/>
          </a:lnRef>
          <a:fillRef idx="0">
            <a:schemeClr val="dk1"/>
          </a:fillRef>
          <a:effectRef idx="0">
            <a:schemeClr val="dk1"/>
          </a:effectRef>
          <a:fontRef idx="minor">
            <a:schemeClr val="tx1"/>
          </a:fontRef>
        </p:style>
      </p:cxnSp>
      <p:pic>
        <p:nvPicPr>
          <p:cNvPr id="26" name="Graphic 25" descr="Thermometer">
            <a:extLst>
              <a:ext uri="{FF2B5EF4-FFF2-40B4-BE49-F238E27FC236}">
                <a16:creationId xmlns:a16="http://schemas.microsoft.com/office/drawing/2014/main" id="{A5A48B85-2B63-BB4C-B528-66540B91B714}"/>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670321" y="3792529"/>
            <a:ext cx="959125" cy="959125"/>
          </a:xfrm>
          <a:prstGeom prst="rect">
            <a:avLst/>
          </a:prstGeom>
        </p:spPr>
      </p:pic>
      <p:pic>
        <p:nvPicPr>
          <p:cNvPr id="32" name="Graphic 31" descr="Thermometer">
            <a:extLst>
              <a:ext uri="{FF2B5EF4-FFF2-40B4-BE49-F238E27FC236}">
                <a16:creationId xmlns:a16="http://schemas.microsoft.com/office/drawing/2014/main" id="{05274D49-6A59-F44E-8B1C-6DB6475AF3AC}"/>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2679003" y="2593258"/>
            <a:ext cx="959125" cy="959125"/>
          </a:xfrm>
          <a:prstGeom prst="rect">
            <a:avLst/>
          </a:prstGeom>
        </p:spPr>
      </p:pic>
      <p:grpSp>
        <p:nvGrpSpPr>
          <p:cNvPr id="5" name="Group 4">
            <a:extLst>
              <a:ext uri="{FF2B5EF4-FFF2-40B4-BE49-F238E27FC236}">
                <a16:creationId xmlns:a16="http://schemas.microsoft.com/office/drawing/2014/main" id="{2AB15932-D27D-0C46-A8F3-72E618D49413}"/>
              </a:ext>
            </a:extLst>
          </p:cNvPr>
          <p:cNvGrpSpPr/>
          <p:nvPr/>
        </p:nvGrpSpPr>
        <p:grpSpPr>
          <a:xfrm>
            <a:off x="7405320" y="4474188"/>
            <a:ext cx="1651307" cy="1638617"/>
            <a:chOff x="7405320" y="4474188"/>
            <a:chExt cx="1651307" cy="1638617"/>
          </a:xfrm>
        </p:grpSpPr>
        <p:grpSp>
          <p:nvGrpSpPr>
            <p:cNvPr id="3" name="Group 2">
              <a:extLst>
                <a:ext uri="{FF2B5EF4-FFF2-40B4-BE49-F238E27FC236}">
                  <a16:creationId xmlns:a16="http://schemas.microsoft.com/office/drawing/2014/main" id="{9776D40A-C0A0-3A4F-843D-2C7402919E25}"/>
                </a:ext>
              </a:extLst>
            </p:cNvPr>
            <p:cNvGrpSpPr/>
            <p:nvPr/>
          </p:nvGrpSpPr>
          <p:grpSpPr>
            <a:xfrm>
              <a:off x="7405320" y="4474188"/>
              <a:ext cx="1638617" cy="1638617"/>
              <a:chOff x="7452855" y="4472279"/>
              <a:chExt cx="1638617" cy="1638617"/>
            </a:xfrm>
          </p:grpSpPr>
          <p:pic>
            <p:nvPicPr>
              <p:cNvPr id="40" name="Graphic 39" descr="Water">
                <a:extLst>
                  <a:ext uri="{FF2B5EF4-FFF2-40B4-BE49-F238E27FC236}">
                    <a16:creationId xmlns:a16="http://schemas.microsoft.com/office/drawing/2014/main" id="{AF1BF544-1F2D-844C-8AC0-1A8692414BE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452855" y="4472279"/>
                <a:ext cx="1638617" cy="1638617"/>
              </a:xfrm>
              <a:prstGeom prst="rect">
                <a:avLst/>
              </a:prstGeom>
            </p:spPr>
          </p:pic>
          <p:sp>
            <p:nvSpPr>
              <p:cNvPr id="41" name="TextBox 40">
                <a:extLst>
                  <a:ext uri="{FF2B5EF4-FFF2-40B4-BE49-F238E27FC236}">
                    <a16:creationId xmlns:a16="http://schemas.microsoft.com/office/drawing/2014/main" id="{760EA26F-0FFC-0C46-999B-C46F88E5B9A1}"/>
                  </a:ext>
                </a:extLst>
              </p:cNvPr>
              <p:cNvSpPr txBox="1"/>
              <p:nvPr/>
            </p:nvSpPr>
            <p:spPr>
              <a:xfrm>
                <a:off x="7818645" y="5238494"/>
                <a:ext cx="883575" cy="523220"/>
              </a:xfrm>
              <a:prstGeom prst="rect">
                <a:avLst/>
              </a:prstGeom>
              <a:noFill/>
            </p:spPr>
            <p:txBody>
              <a:bodyPr wrap="none" rtlCol="0">
                <a:spAutoFit/>
              </a:bodyPr>
              <a:lstStyle/>
              <a:p>
                <a:r>
                  <a:rPr lang="en-US" sz="2800" dirty="0">
                    <a:solidFill>
                      <a:schemeClr val="bg1"/>
                    </a:solidFill>
                    <a:latin typeface="Century Gothic" panose="020B0502020202020204" pitchFamily="34" charset="0"/>
                  </a:rPr>
                  <a:t>[O</a:t>
                </a:r>
                <a:r>
                  <a:rPr lang="en-US" sz="2800" baseline="-25000" dirty="0">
                    <a:solidFill>
                      <a:schemeClr val="bg1"/>
                    </a:solidFill>
                    <a:latin typeface="Century Gothic" panose="020B0502020202020204" pitchFamily="34" charset="0"/>
                  </a:rPr>
                  <a:t>2</a:t>
                </a:r>
                <a:r>
                  <a:rPr lang="en-US" sz="2800" dirty="0">
                    <a:solidFill>
                      <a:schemeClr val="bg1"/>
                    </a:solidFill>
                    <a:latin typeface="Century Gothic" panose="020B0502020202020204" pitchFamily="34" charset="0"/>
                  </a:rPr>
                  <a:t>]</a:t>
                </a:r>
              </a:p>
            </p:txBody>
          </p:sp>
        </p:grpSp>
        <p:sp>
          <p:nvSpPr>
            <p:cNvPr id="20" name="Down Arrow 19">
              <a:extLst>
                <a:ext uri="{FF2B5EF4-FFF2-40B4-BE49-F238E27FC236}">
                  <a16:creationId xmlns:a16="http://schemas.microsoft.com/office/drawing/2014/main" id="{E42789F4-4A36-724F-A749-AB9E7B45BE22}"/>
                </a:ext>
              </a:extLst>
            </p:cNvPr>
            <p:cNvSpPr/>
            <p:nvPr/>
          </p:nvSpPr>
          <p:spPr>
            <a:xfrm>
              <a:off x="8732535" y="4812879"/>
              <a:ext cx="324092" cy="1021584"/>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ustDataLst>
      <p:tags r:id="rId1"/>
    </p:custDataLst>
    <p:extLst>
      <p:ext uri="{BB962C8B-B14F-4D97-AF65-F5344CB8AC3E}">
        <p14:creationId xmlns:p14="http://schemas.microsoft.com/office/powerpoint/2010/main" val="113840501"/>
      </p:ext>
    </p:extLst>
  </p:cSld>
  <p:clrMapOvr>
    <a:masterClrMapping/>
  </p:clrMapOvr>
  <mc:AlternateContent xmlns:mc="http://schemas.openxmlformats.org/markup-compatibility/2006" xmlns:p14="http://schemas.microsoft.com/office/powerpoint/2010/main">
    <mc:Choice Requires="p14">
      <p:transition spd="slow" p14:dur="2000" advTm="68118"/>
    </mc:Choice>
    <mc:Fallback xmlns="">
      <p:transition spd="slow" advTm="6811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E4342C9-D9E6-2140-BA3B-D651603E89D8}"/>
              </a:ext>
            </a:extLst>
          </p:cNvPr>
          <p:cNvSpPr/>
          <p:nvPr/>
        </p:nvSpPr>
        <p:spPr>
          <a:xfrm>
            <a:off x="875414" y="469866"/>
            <a:ext cx="10441172" cy="1200329"/>
          </a:xfrm>
          <a:prstGeom prst="rect">
            <a:avLst/>
          </a:prstGeom>
        </p:spPr>
        <p:txBody>
          <a:bodyPr wrap="square">
            <a:spAutoFit/>
          </a:bodyPr>
          <a:lstStyle/>
          <a:p>
            <a:r>
              <a:rPr lang="en-US" sz="3600" dirty="0">
                <a:latin typeface="Century Gothic" panose="020B0502020202020204" pitchFamily="34" charset="0"/>
                <a:ea typeface="+mj-ea"/>
                <a:cs typeface="+mj-cs"/>
              </a:rPr>
              <a:t>More information is needed to determine how these factors interact in lakes and reservoirs</a:t>
            </a:r>
          </a:p>
        </p:txBody>
      </p:sp>
      <p:grpSp>
        <p:nvGrpSpPr>
          <p:cNvPr id="20" name="Group 19">
            <a:extLst>
              <a:ext uri="{FF2B5EF4-FFF2-40B4-BE49-F238E27FC236}">
                <a16:creationId xmlns:a16="http://schemas.microsoft.com/office/drawing/2014/main" id="{8A7456C5-2A4D-4A40-9D6D-05EA94119A84}"/>
              </a:ext>
            </a:extLst>
          </p:cNvPr>
          <p:cNvGrpSpPr/>
          <p:nvPr/>
        </p:nvGrpSpPr>
        <p:grpSpPr>
          <a:xfrm>
            <a:off x="1849337" y="3151297"/>
            <a:ext cx="2496301" cy="1816044"/>
            <a:chOff x="2193625" y="5367070"/>
            <a:chExt cx="1921796" cy="1401505"/>
          </a:xfrm>
        </p:grpSpPr>
        <p:sp>
          <p:nvSpPr>
            <p:cNvPr id="21" name="Rectangle 20">
              <a:extLst>
                <a:ext uri="{FF2B5EF4-FFF2-40B4-BE49-F238E27FC236}">
                  <a16:creationId xmlns:a16="http://schemas.microsoft.com/office/drawing/2014/main" id="{215F906C-AFD1-7943-B6EE-B23726391528}"/>
                </a:ext>
              </a:extLst>
            </p:cNvPr>
            <p:cNvSpPr/>
            <p:nvPr/>
          </p:nvSpPr>
          <p:spPr>
            <a:xfrm>
              <a:off x="2641758" y="5497829"/>
              <a:ext cx="1108710" cy="10486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970E759-43DA-E440-B5FB-6845611A9FB0}"/>
                </a:ext>
              </a:extLst>
            </p:cNvPr>
            <p:cNvSpPr/>
            <p:nvPr/>
          </p:nvSpPr>
          <p:spPr>
            <a:xfrm>
              <a:off x="2475245" y="6385628"/>
              <a:ext cx="1508760" cy="321718"/>
            </a:xfrm>
            <a:prstGeom prst="rect">
              <a:avLst/>
            </a:prstGeom>
            <a:solidFill>
              <a:srgbClr val="654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D3F085F1-B3B5-0044-9F92-B4344CFB14EE}"/>
                </a:ext>
              </a:extLst>
            </p:cNvPr>
            <p:cNvPicPr>
              <a:picLocks noChangeAspect="1"/>
            </p:cNvPicPr>
            <p:nvPr/>
          </p:nvPicPr>
          <p:blipFill>
            <a:blip r:embed="rId3" cstate="hqprint">
              <a:extLst>
                <a:ext uri="{BEBA8EAE-BF5A-486C-A8C5-ECC9F3942E4B}">
                  <a14:imgProps xmlns:a14="http://schemas.microsoft.com/office/drawing/2010/main">
                    <a14:imgLayer r:embed="rId4">
                      <a14:imgEffect>
                        <a14:backgroundRemoval t="1338" b="98328" l="732" r="99268">
                          <a14:foregroundMark x1="24756" y1="13712" x2="24756" y2="13712"/>
                          <a14:foregroundMark x1="24756" y1="13712" x2="10366" y2="40301"/>
                          <a14:foregroundMark x1="10366" y1="40301" x2="9024" y2="49164"/>
                          <a14:foregroundMark x1="9024" y1="49164" x2="14268" y2="56522"/>
                          <a14:foregroundMark x1="14268" y1="56522" x2="20122" y2="57191"/>
                          <a14:foregroundMark x1="20122" y1="57191" x2="24756" y2="32107"/>
                          <a14:foregroundMark x1="24756" y1="32107" x2="13293" y2="40970"/>
                          <a14:foregroundMark x1="13293" y1="40970" x2="8780" y2="48495"/>
                          <a14:foregroundMark x1="8780" y1="48495" x2="6707" y2="58194"/>
                          <a14:foregroundMark x1="6707" y1="58194" x2="7317" y2="92809"/>
                          <a14:foregroundMark x1="7317" y1="92809" x2="7805" y2="58194"/>
                          <a14:foregroundMark x1="7805" y1="58194" x2="1098" y2="33110"/>
                          <a14:foregroundMark x1="1098" y1="33110" x2="854" y2="19732"/>
                          <a14:foregroundMark x1="854" y1="19732" x2="3537" y2="10702"/>
                          <a14:foregroundMark x1="3537" y1="10702" x2="7317" y2="4013"/>
                          <a14:foregroundMark x1="7317" y1="4013" x2="15854" y2="4013"/>
                          <a14:foregroundMark x1="15854" y1="4013" x2="21951" y2="8027"/>
                          <a14:foregroundMark x1="21951" y1="8027" x2="26829" y2="14381"/>
                          <a14:foregroundMark x1="26829" y1="14381" x2="29268" y2="20903"/>
                          <a14:foregroundMark x1="29268" y1="20903" x2="27195" y2="45652"/>
                          <a14:foregroundMark x1="92317" y1="7692" x2="61951" y2="10702"/>
                          <a14:foregroundMark x1="61951" y1="10702" x2="64512" y2="26589"/>
                          <a14:foregroundMark x1="64512" y1="26589" x2="66098" y2="30936"/>
                          <a14:foregroundMark x1="65854" y1="35619" x2="86098" y2="56355"/>
                          <a14:foregroundMark x1="86098" y1="56355" x2="88902" y2="92809"/>
                          <a14:foregroundMark x1="88902" y1="92809" x2="94390" y2="81104"/>
                          <a14:foregroundMark x1="94390" y1="81104" x2="94878" y2="45819"/>
                          <a14:foregroundMark x1="94878" y1="45819" x2="90732" y2="24749"/>
                          <a14:foregroundMark x1="67195" y1="3010" x2="75976" y2="3177"/>
                          <a14:foregroundMark x1="75976" y1="3177" x2="82073" y2="2341"/>
                          <a14:foregroundMark x1="82073" y1="2341" x2="88171" y2="2341"/>
                          <a14:foregroundMark x1="88171" y1="2341" x2="94268" y2="5184"/>
                          <a14:foregroundMark x1="94268" y1="5184" x2="98293" y2="16722"/>
                          <a14:foregroundMark x1="98293" y1="16722" x2="96220" y2="53846"/>
                          <a14:foregroundMark x1="96220" y1="53846" x2="96220" y2="52174"/>
                          <a14:foregroundMark x1="96220" y1="52007" x2="96220" y2="87124"/>
                          <a14:foregroundMark x1="96220" y1="87124" x2="92317" y2="92475"/>
                          <a14:foregroundMark x1="92317" y1="92475" x2="86585" y2="92140"/>
                          <a14:foregroundMark x1="86585" y1="92140" x2="81829" y2="96154"/>
                          <a14:foregroundMark x1="81829" y1="96154" x2="80610" y2="98161"/>
                          <a14:foregroundMark x1="2317" y1="95151" x2="3293" y2="7358"/>
                          <a14:foregroundMark x1="28659" y1="1338" x2="732" y2="1505"/>
                          <a14:foregroundMark x1="99024" y1="3846" x2="97561" y2="97659"/>
                          <a14:foregroundMark x1="97561" y1="97659" x2="99390" y2="95485"/>
                          <a14:foregroundMark x1="39390" y1="3512" x2="40854" y2="25418"/>
                          <a14:foregroundMark x1="41098" y1="28595" x2="40610" y2="36789"/>
                          <a14:foregroundMark x1="40610" y1="36789" x2="38780" y2="43813"/>
                          <a14:foregroundMark x1="38780" y1="43813" x2="28902" y2="62375"/>
                          <a14:foregroundMark x1="28902" y1="62375" x2="28659" y2="63712"/>
                          <a14:foregroundMark x1="27317" y1="66722" x2="23780" y2="72742"/>
                          <a14:foregroundMark x1="23780" y1="72742" x2="20976" y2="81271"/>
                          <a14:foregroundMark x1="20976" y1="81271" x2="21463" y2="90134"/>
                          <a14:foregroundMark x1="23885" y1="94008" x2="25122" y2="95987"/>
                          <a14:foregroundMark x1="21463" y1="90134" x2="22307" y2="91483"/>
                          <a14:foregroundMark x1="25122" y1="95987" x2="30244" y2="97492"/>
                          <a14:foregroundMark x1="74634" y1="71237" x2="63780" y2="48495"/>
                          <a14:foregroundMark x1="58415" y1="9365" x2="58537" y2="33110"/>
                          <a14:foregroundMark x1="58537" y1="33110" x2="59878" y2="40134"/>
                          <a14:foregroundMark x1="59878" y1="40134" x2="62317" y2="45987"/>
                          <a14:foregroundMark x1="58780" y1="10870" x2="60488" y2="4013"/>
                          <a14:foregroundMark x1="60488" y1="4013" x2="49390" y2="1672"/>
                          <a14:foregroundMark x1="49390" y1="1672" x2="38293" y2="2676"/>
                          <a14:foregroundMark x1="74512" y1="72408" x2="77927" y2="78261"/>
                          <a14:foregroundMark x1="77927" y1="78261" x2="80000" y2="85452"/>
                          <a14:foregroundMark x1="80000" y1="85452" x2="79390" y2="92809"/>
                          <a14:foregroundMark x1="79390" y1="92809" x2="70000" y2="98328"/>
                          <a14:foregroundMark x1="40854" y1="97492" x2="46707" y2="97659"/>
                          <a14:foregroundMark x1="46707" y1="97659" x2="62195" y2="97324"/>
                          <a14:backgroundMark x1="36829" y1="82441" x2="45488" y2="19398"/>
                          <a14:backgroundMark x1="45488" y1="19398" x2="45122" y2="76756"/>
                          <a14:backgroundMark x1="45122" y1="76756" x2="49756" y2="80602"/>
                          <a14:backgroundMark x1="49756" y1="80602" x2="55610" y2="79264"/>
                          <a14:backgroundMark x1="55610" y1="79264" x2="51829" y2="65385"/>
                          <a14:backgroundMark x1="51829" y1="65385" x2="51585" y2="57525"/>
                          <a14:backgroundMark x1="51585" y1="57525" x2="50976" y2="55853"/>
                          <a14:backgroundMark x1="22767" y1="91304" x2="23343" y2="92292"/>
                          <a14:backgroundMark x1="22622" y1="91107" x2="24496" y2="93281"/>
                        </a14:backgroundRemoval>
                      </a14:imgEffect>
                      <a14:imgEffect>
                        <a14:brightnessContrast bright="69000" contrast="100000"/>
                      </a14:imgEffect>
                    </a14:imgLayer>
                  </a14:imgProps>
                </a:ext>
                <a:ext uri="{28A0092B-C50C-407E-A947-70E740481C1C}">
                  <a14:useLocalDpi xmlns:a14="http://schemas.microsoft.com/office/drawing/2010/main"/>
                </a:ext>
              </a:extLst>
            </a:blip>
            <a:stretch>
              <a:fillRect/>
            </a:stretch>
          </p:blipFill>
          <p:spPr>
            <a:xfrm>
              <a:off x="2193625" y="5367070"/>
              <a:ext cx="1921796" cy="1401505"/>
            </a:xfrm>
            <a:prstGeom prst="rect">
              <a:avLst/>
            </a:prstGeom>
            <a:noFill/>
            <a:ln>
              <a:noFill/>
            </a:ln>
          </p:spPr>
        </p:pic>
      </p:grpSp>
      <p:sp>
        <p:nvSpPr>
          <p:cNvPr id="26" name="Rectangle 25">
            <a:extLst>
              <a:ext uri="{FF2B5EF4-FFF2-40B4-BE49-F238E27FC236}">
                <a16:creationId xmlns:a16="http://schemas.microsoft.com/office/drawing/2014/main" id="{B3E4A5E6-E388-5A43-BFA5-DDAF870DC7B9}"/>
              </a:ext>
            </a:extLst>
          </p:cNvPr>
          <p:cNvSpPr/>
          <p:nvPr/>
        </p:nvSpPr>
        <p:spPr>
          <a:xfrm>
            <a:off x="6096000" y="2826464"/>
            <a:ext cx="3898368" cy="1816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A6245913-DE8B-7642-84F5-F67E1A4AF705}"/>
              </a:ext>
            </a:extLst>
          </p:cNvPr>
          <p:cNvSpPr/>
          <p:nvPr/>
        </p:nvSpPr>
        <p:spPr>
          <a:xfrm>
            <a:off x="6238202" y="3575339"/>
            <a:ext cx="3283547" cy="100669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8" name="Rectangle 27">
            <a:extLst>
              <a:ext uri="{FF2B5EF4-FFF2-40B4-BE49-F238E27FC236}">
                <a16:creationId xmlns:a16="http://schemas.microsoft.com/office/drawing/2014/main" id="{B0A642A7-A69B-AB43-96D1-83E1E26DF851}"/>
              </a:ext>
            </a:extLst>
          </p:cNvPr>
          <p:cNvSpPr/>
          <p:nvPr/>
        </p:nvSpPr>
        <p:spPr>
          <a:xfrm>
            <a:off x="6568597" y="3531795"/>
            <a:ext cx="2646767" cy="1333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9" name="Freeform 28">
            <a:extLst>
              <a:ext uri="{FF2B5EF4-FFF2-40B4-BE49-F238E27FC236}">
                <a16:creationId xmlns:a16="http://schemas.microsoft.com/office/drawing/2014/main" id="{4A5A4BBC-1358-FC43-BA90-7CE6F0BBEC65}"/>
              </a:ext>
            </a:extLst>
          </p:cNvPr>
          <p:cNvSpPr/>
          <p:nvPr/>
        </p:nvSpPr>
        <p:spPr>
          <a:xfrm>
            <a:off x="6222383" y="3408251"/>
            <a:ext cx="679198" cy="328104"/>
          </a:xfrm>
          <a:custGeom>
            <a:avLst/>
            <a:gdLst>
              <a:gd name="connsiteX0" fmla="*/ 29028 w 1306285"/>
              <a:gd name="connsiteY0" fmla="*/ 653143 h 653143"/>
              <a:gd name="connsiteX1" fmla="*/ 1306285 w 1306285"/>
              <a:gd name="connsiteY1" fmla="*/ 624115 h 653143"/>
              <a:gd name="connsiteX2" fmla="*/ 1204685 w 1306285"/>
              <a:gd name="connsiteY2" fmla="*/ 551543 h 653143"/>
              <a:gd name="connsiteX3" fmla="*/ 1161142 w 1306285"/>
              <a:gd name="connsiteY3" fmla="*/ 537029 h 653143"/>
              <a:gd name="connsiteX4" fmla="*/ 1132114 w 1306285"/>
              <a:gd name="connsiteY4" fmla="*/ 493486 h 653143"/>
              <a:gd name="connsiteX5" fmla="*/ 1088571 w 1306285"/>
              <a:gd name="connsiteY5" fmla="*/ 464458 h 653143"/>
              <a:gd name="connsiteX6" fmla="*/ 1001485 w 1306285"/>
              <a:gd name="connsiteY6" fmla="*/ 333829 h 653143"/>
              <a:gd name="connsiteX7" fmla="*/ 972457 w 1306285"/>
              <a:gd name="connsiteY7" fmla="*/ 290286 h 653143"/>
              <a:gd name="connsiteX8" fmla="*/ 928914 w 1306285"/>
              <a:gd name="connsiteY8" fmla="*/ 246743 h 653143"/>
              <a:gd name="connsiteX9" fmla="*/ 870857 w 1306285"/>
              <a:gd name="connsiteY9" fmla="*/ 159658 h 653143"/>
              <a:gd name="connsiteX10" fmla="*/ 798285 w 1306285"/>
              <a:gd name="connsiteY10" fmla="*/ 72572 h 653143"/>
              <a:gd name="connsiteX11" fmla="*/ 754742 w 1306285"/>
              <a:gd name="connsiteY11" fmla="*/ 58058 h 653143"/>
              <a:gd name="connsiteX12" fmla="*/ 711200 w 1306285"/>
              <a:gd name="connsiteY12" fmla="*/ 29029 h 653143"/>
              <a:gd name="connsiteX13" fmla="*/ 449942 w 1306285"/>
              <a:gd name="connsiteY13" fmla="*/ 0 h 653143"/>
              <a:gd name="connsiteX14" fmla="*/ 72571 w 1306285"/>
              <a:gd name="connsiteY14" fmla="*/ 14515 h 653143"/>
              <a:gd name="connsiteX15" fmla="*/ 29028 w 1306285"/>
              <a:gd name="connsiteY15" fmla="*/ 29029 h 653143"/>
              <a:gd name="connsiteX16" fmla="*/ 0 w 1306285"/>
              <a:gd name="connsiteY16" fmla="*/ 116115 h 653143"/>
              <a:gd name="connsiteX17" fmla="*/ 14514 w 1306285"/>
              <a:gd name="connsiteY17" fmla="*/ 377372 h 653143"/>
              <a:gd name="connsiteX18" fmla="*/ 29028 w 1306285"/>
              <a:gd name="connsiteY18" fmla="*/ 478972 h 653143"/>
              <a:gd name="connsiteX19" fmla="*/ 58057 w 1306285"/>
              <a:gd name="connsiteY19" fmla="*/ 566058 h 653143"/>
              <a:gd name="connsiteX20" fmla="*/ 29028 w 1306285"/>
              <a:gd name="connsiteY20" fmla="*/ 653143 h 653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06285" h="653143">
                <a:moveTo>
                  <a:pt x="29028" y="653143"/>
                </a:moveTo>
                <a:lnTo>
                  <a:pt x="1306285" y="624115"/>
                </a:lnTo>
                <a:cubicBezTo>
                  <a:pt x="1272418" y="599924"/>
                  <a:pt x="1240373" y="572956"/>
                  <a:pt x="1204685" y="551543"/>
                </a:cubicBezTo>
                <a:cubicBezTo>
                  <a:pt x="1191566" y="543672"/>
                  <a:pt x="1173089" y="546586"/>
                  <a:pt x="1161142" y="537029"/>
                </a:cubicBezTo>
                <a:cubicBezTo>
                  <a:pt x="1147521" y="526132"/>
                  <a:pt x="1144449" y="505821"/>
                  <a:pt x="1132114" y="493486"/>
                </a:cubicBezTo>
                <a:cubicBezTo>
                  <a:pt x="1119779" y="481151"/>
                  <a:pt x="1103085" y="474134"/>
                  <a:pt x="1088571" y="464458"/>
                </a:cubicBezTo>
                <a:lnTo>
                  <a:pt x="1001485" y="333829"/>
                </a:lnTo>
                <a:cubicBezTo>
                  <a:pt x="991809" y="319315"/>
                  <a:pt x="984792" y="302621"/>
                  <a:pt x="972457" y="290286"/>
                </a:cubicBezTo>
                <a:cubicBezTo>
                  <a:pt x="957943" y="275772"/>
                  <a:pt x="941516" y="262946"/>
                  <a:pt x="928914" y="246743"/>
                </a:cubicBezTo>
                <a:cubicBezTo>
                  <a:pt x="907495" y="219204"/>
                  <a:pt x="890209" y="188686"/>
                  <a:pt x="870857" y="159658"/>
                </a:cubicBezTo>
                <a:cubicBezTo>
                  <a:pt x="849437" y="127529"/>
                  <a:pt x="831811" y="94922"/>
                  <a:pt x="798285" y="72572"/>
                </a:cubicBezTo>
                <a:cubicBezTo>
                  <a:pt x="785555" y="64085"/>
                  <a:pt x="769256" y="62896"/>
                  <a:pt x="754742" y="58058"/>
                </a:cubicBezTo>
                <a:cubicBezTo>
                  <a:pt x="740228" y="48382"/>
                  <a:pt x="726802" y="36830"/>
                  <a:pt x="711200" y="29029"/>
                </a:cubicBezTo>
                <a:cubicBezTo>
                  <a:pt x="641946" y="-5599"/>
                  <a:pt x="477128" y="1812"/>
                  <a:pt x="449942" y="0"/>
                </a:cubicBezTo>
                <a:cubicBezTo>
                  <a:pt x="324152" y="4838"/>
                  <a:pt x="198156" y="5854"/>
                  <a:pt x="72571" y="14515"/>
                </a:cubicBezTo>
                <a:cubicBezTo>
                  <a:pt x="57308" y="15568"/>
                  <a:pt x="37921" y="16579"/>
                  <a:pt x="29028" y="29029"/>
                </a:cubicBezTo>
                <a:cubicBezTo>
                  <a:pt x="11243" y="53928"/>
                  <a:pt x="0" y="116115"/>
                  <a:pt x="0" y="116115"/>
                </a:cubicBezTo>
                <a:cubicBezTo>
                  <a:pt x="4838" y="203201"/>
                  <a:pt x="7559" y="290430"/>
                  <a:pt x="14514" y="377372"/>
                </a:cubicBezTo>
                <a:cubicBezTo>
                  <a:pt x="17242" y="411474"/>
                  <a:pt x="21335" y="445638"/>
                  <a:pt x="29028" y="478972"/>
                </a:cubicBezTo>
                <a:cubicBezTo>
                  <a:pt x="35908" y="508787"/>
                  <a:pt x="58057" y="535459"/>
                  <a:pt x="58057" y="566058"/>
                </a:cubicBezTo>
                <a:lnTo>
                  <a:pt x="29028" y="65314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Freeform 29">
            <a:extLst>
              <a:ext uri="{FF2B5EF4-FFF2-40B4-BE49-F238E27FC236}">
                <a16:creationId xmlns:a16="http://schemas.microsoft.com/office/drawing/2014/main" id="{09E53066-DCC9-B845-9CBD-148B691F83DA}"/>
              </a:ext>
            </a:extLst>
          </p:cNvPr>
          <p:cNvSpPr/>
          <p:nvPr/>
        </p:nvSpPr>
        <p:spPr>
          <a:xfrm>
            <a:off x="8749718" y="3375632"/>
            <a:ext cx="811861" cy="328104"/>
          </a:xfrm>
          <a:custGeom>
            <a:avLst/>
            <a:gdLst>
              <a:gd name="connsiteX0" fmla="*/ 1074057 w 1132748"/>
              <a:gd name="connsiteY0" fmla="*/ 527195 h 541709"/>
              <a:gd name="connsiteX1" fmla="*/ 0 w 1132748"/>
              <a:gd name="connsiteY1" fmla="*/ 541709 h 541709"/>
              <a:gd name="connsiteX2" fmla="*/ 116114 w 1132748"/>
              <a:gd name="connsiteY2" fmla="*/ 483652 h 541709"/>
              <a:gd name="connsiteX3" fmla="*/ 159657 w 1132748"/>
              <a:gd name="connsiteY3" fmla="*/ 454623 h 541709"/>
              <a:gd name="connsiteX4" fmla="*/ 246742 w 1132748"/>
              <a:gd name="connsiteY4" fmla="*/ 425595 h 541709"/>
              <a:gd name="connsiteX5" fmla="*/ 290285 w 1132748"/>
              <a:gd name="connsiteY5" fmla="*/ 411080 h 541709"/>
              <a:gd name="connsiteX6" fmla="*/ 348342 w 1132748"/>
              <a:gd name="connsiteY6" fmla="*/ 323995 h 541709"/>
              <a:gd name="connsiteX7" fmla="*/ 391885 w 1132748"/>
              <a:gd name="connsiteY7" fmla="*/ 309480 h 541709"/>
              <a:gd name="connsiteX8" fmla="*/ 478971 w 1132748"/>
              <a:gd name="connsiteY8" fmla="*/ 251423 h 541709"/>
              <a:gd name="connsiteX9" fmla="*/ 537028 w 1132748"/>
              <a:gd name="connsiteY9" fmla="*/ 120795 h 541709"/>
              <a:gd name="connsiteX10" fmla="*/ 667657 w 1132748"/>
              <a:gd name="connsiteY10" fmla="*/ 48223 h 541709"/>
              <a:gd name="connsiteX11" fmla="*/ 725714 w 1132748"/>
              <a:gd name="connsiteY11" fmla="*/ 33709 h 541709"/>
              <a:gd name="connsiteX12" fmla="*/ 943428 w 1132748"/>
              <a:gd name="connsiteY12" fmla="*/ 19195 h 541709"/>
              <a:gd name="connsiteX13" fmla="*/ 1088571 w 1132748"/>
              <a:gd name="connsiteY13" fmla="*/ 19195 h 541709"/>
              <a:gd name="connsiteX14" fmla="*/ 1117600 w 1132748"/>
              <a:gd name="connsiteY14" fmla="*/ 62737 h 541709"/>
              <a:gd name="connsiteX15" fmla="*/ 1103085 w 1132748"/>
              <a:gd name="connsiteY15" fmla="*/ 193366 h 541709"/>
              <a:gd name="connsiteX16" fmla="*/ 1074057 w 1132748"/>
              <a:gd name="connsiteY16" fmla="*/ 527195 h 54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32748" h="541709">
                <a:moveTo>
                  <a:pt x="1074057" y="527195"/>
                </a:moveTo>
                <a:lnTo>
                  <a:pt x="0" y="541709"/>
                </a:lnTo>
                <a:cubicBezTo>
                  <a:pt x="38705" y="522357"/>
                  <a:pt x="78125" y="504373"/>
                  <a:pt x="116114" y="483652"/>
                </a:cubicBezTo>
                <a:cubicBezTo>
                  <a:pt x="131428" y="475299"/>
                  <a:pt x="143716" y="461708"/>
                  <a:pt x="159657" y="454623"/>
                </a:cubicBezTo>
                <a:cubicBezTo>
                  <a:pt x="187618" y="442196"/>
                  <a:pt x="217714" y="435271"/>
                  <a:pt x="246742" y="425595"/>
                </a:cubicBezTo>
                <a:lnTo>
                  <a:pt x="290285" y="411080"/>
                </a:lnTo>
                <a:cubicBezTo>
                  <a:pt x="305502" y="365430"/>
                  <a:pt x="301748" y="355058"/>
                  <a:pt x="348342" y="323995"/>
                </a:cubicBezTo>
                <a:cubicBezTo>
                  <a:pt x="361072" y="315508"/>
                  <a:pt x="378511" y="316910"/>
                  <a:pt x="391885" y="309480"/>
                </a:cubicBezTo>
                <a:cubicBezTo>
                  <a:pt x="422383" y="292537"/>
                  <a:pt x="478971" y="251423"/>
                  <a:pt x="478971" y="251423"/>
                </a:cubicBezTo>
                <a:cubicBezTo>
                  <a:pt x="489783" y="218989"/>
                  <a:pt x="504557" y="149207"/>
                  <a:pt x="537028" y="120795"/>
                </a:cubicBezTo>
                <a:cubicBezTo>
                  <a:pt x="587435" y="76689"/>
                  <a:pt x="612683" y="63929"/>
                  <a:pt x="667657" y="48223"/>
                </a:cubicBezTo>
                <a:cubicBezTo>
                  <a:pt x="686837" y="42743"/>
                  <a:pt x="705876" y="35797"/>
                  <a:pt x="725714" y="33709"/>
                </a:cubicBezTo>
                <a:cubicBezTo>
                  <a:pt x="798047" y="26095"/>
                  <a:pt x="870857" y="24033"/>
                  <a:pt x="943428" y="19195"/>
                </a:cubicBezTo>
                <a:cubicBezTo>
                  <a:pt x="999182" y="610"/>
                  <a:pt x="1017092" y="-12573"/>
                  <a:pt x="1088571" y="19195"/>
                </a:cubicBezTo>
                <a:cubicBezTo>
                  <a:pt x="1104511" y="26280"/>
                  <a:pt x="1107924" y="48223"/>
                  <a:pt x="1117600" y="62737"/>
                </a:cubicBezTo>
                <a:cubicBezTo>
                  <a:pt x="1158724" y="186110"/>
                  <a:pt x="1103085" y="-9838"/>
                  <a:pt x="1103085" y="193366"/>
                </a:cubicBezTo>
                <a:lnTo>
                  <a:pt x="1074057" y="52719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31" name="Graphic 30" descr="Deciduous tree">
            <a:extLst>
              <a:ext uri="{FF2B5EF4-FFF2-40B4-BE49-F238E27FC236}">
                <a16:creationId xmlns:a16="http://schemas.microsoft.com/office/drawing/2014/main" id="{A3BD3E3F-4BFD-2343-A8AC-CDEF137CD2F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238202" y="2850786"/>
            <a:ext cx="561898" cy="601021"/>
          </a:xfrm>
          <a:prstGeom prst="rect">
            <a:avLst/>
          </a:prstGeom>
        </p:spPr>
      </p:pic>
      <p:sp>
        <p:nvSpPr>
          <p:cNvPr id="32" name="Freeform 31">
            <a:extLst>
              <a:ext uri="{FF2B5EF4-FFF2-40B4-BE49-F238E27FC236}">
                <a16:creationId xmlns:a16="http://schemas.microsoft.com/office/drawing/2014/main" id="{D5831BC9-7C62-734D-80F8-568E1E38FFCA}"/>
              </a:ext>
            </a:extLst>
          </p:cNvPr>
          <p:cNvSpPr/>
          <p:nvPr/>
        </p:nvSpPr>
        <p:spPr>
          <a:xfrm>
            <a:off x="6800100" y="3575338"/>
            <a:ext cx="2183762" cy="872777"/>
          </a:xfrm>
          <a:custGeom>
            <a:avLst/>
            <a:gdLst>
              <a:gd name="connsiteX0" fmla="*/ 0 w 5504775"/>
              <a:gd name="connsiteY0" fmla="*/ 174172 h 2206172"/>
              <a:gd name="connsiteX1" fmla="*/ 0 w 5504775"/>
              <a:gd name="connsiteY1" fmla="*/ 174172 h 2206172"/>
              <a:gd name="connsiteX2" fmla="*/ 58057 w 5504775"/>
              <a:gd name="connsiteY2" fmla="*/ 290286 h 2206172"/>
              <a:gd name="connsiteX3" fmla="*/ 87086 w 5504775"/>
              <a:gd name="connsiteY3" fmla="*/ 377372 h 2206172"/>
              <a:gd name="connsiteX4" fmla="*/ 116114 w 5504775"/>
              <a:gd name="connsiteY4" fmla="*/ 464458 h 2206172"/>
              <a:gd name="connsiteX5" fmla="*/ 145143 w 5504775"/>
              <a:gd name="connsiteY5" fmla="*/ 551543 h 2206172"/>
              <a:gd name="connsiteX6" fmla="*/ 159657 w 5504775"/>
              <a:gd name="connsiteY6" fmla="*/ 595086 h 2206172"/>
              <a:gd name="connsiteX7" fmla="*/ 217714 w 5504775"/>
              <a:gd name="connsiteY7" fmla="*/ 682172 h 2206172"/>
              <a:gd name="connsiteX8" fmla="*/ 246743 w 5504775"/>
              <a:gd name="connsiteY8" fmla="*/ 769258 h 2206172"/>
              <a:gd name="connsiteX9" fmla="*/ 275771 w 5504775"/>
              <a:gd name="connsiteY9" fmla="*/ 812800 h 2206172"/>
              <a:gd name="connsiteX10" fmla="*/ 304800 w 5504775"/>
              <a:gd name="connsiteY10" fmla="*/ 914400 h 2206172"/>
              <a:gd name="connsiteX11" fmla="*/ 333828 w 5504775"/>
              <a:gd name="connsiteY11" fmla="*/ 957943 h 2206172"/>
              <a:gd name="connsiteX12" fmla="*/ 348343 w 5504775"/>
              <a:gd name="connsiteY12" fmla="*/ 1001486 h 2206172"/>
              <a:gd name="connsiteX13" fmla="*/ 391886 w 5504775"/>
              <a:gd name="connsiteY13" fmla="*/ 1016000 h 2206172"/>
              <a:gd name="connsiteX14" fmla="*/ 464457 w 5504775"/>
              <a:gd name="connsiteY14" fmla="*/ 1146629 h 2206172"/>
              <a:gd name="connsiteX15" fmla="*/ 493486 w 5504775"/>
              <a:gd name="connsiteY15" fmla="*/ 1190172 h 2206172"/>
              <a:gd name="connsiteX16" fmla="*/ 537028 w 5504775"/>
              <a:gd name="connsiteY16" fmla="*/ 1219200 h 2206172"/>
              <a:gd name="connsiteX17" fmla="*/ 667657 w 5504775"/>
              <a:gd name="connsiteY17" fmla="*/ 1320800 h 2206172"/>
              <a:gd name="connsiteX18" fmla="*/ 711200 w 5504775"/>
              <a:gd name="connsiteY18" fmla="*/ 1349829 h 2206172"/>
              <a:gd name="connsiteX19" fmla="*/ 812800 w 5504775"/>
              <a:gd name="connsiteY19" fmla="*/ 1378858 h 2206172"/>
              <a:gd name="connsiteX20" fmla="*/ 899886 w 5504775"/>
              <a:gd name="connsiteY20" fmla="*/ 1407886 h 2206172"/>
              <a:gd name="connsiteX21" fmla="*/ 943428 w 5504775"/>
              <a:gd name="connsiteY21" fmla="*/ 1436915 h 2206172"/>
              <a:gd name="connsiteX22" fmla="*/ 1088571 w 5504775"/>
              <a:gd name="connsiteY22" fmla="*/ 1480458 h 2206172"/>
              <a:gd name="connsiteX23" fmla="*/ 1103086 w 5504775"/>
              <a:gd name="connsiteY23" fmla="*/ 1524000 h 2206172"/>
              <a:gd name="connsiteX24" fmla="*/ 1146628 w 5504775"/>
              <a:gd name="connsiteY24" fmla="*/ 1538515 h 2206172"/>
              <a:gd name="connsiteX25" fmla="*/ 1190171 w 5504775"/>
              <a:gd name="connsiteY25" fmla="*/ 1567543 h 2206172"/>
              <a:gd name="connsiteX26" fmla="*/ 1233714 w 5504775"/>
              <a:gd name="connsiteY26" fmla="*/ 1611086 h 2206172"/>
              <a:gd name="connsiteX27" fmla="*/ 1494971 w 5504775"/>
              <a:gd name="connsiteY27" fmla="*/ 1669143 h 2206172"/>
              <a:gd name="connsiteX28" fmla="*/ 1625600 w 5504775"/>
              <a:gd name="connsiteY28" fmla="*/ 1698172 h 2206172"/>
              <a:gd name="connsiteX29" fmla="*/ 1669143 w 5504775"/>
              <a:gd name="connsiteY29" fmla="*/ 1727200 h 2206172"/>
              <a:gd name="connsiteX30" fmla="*/ 1712686 w 5504775"/>
              <a:gd name="connsiteY30" fmla="*/ 1828800 h 2206172"/>
              <a:gd name="connsiteX31" fmla="*/ 1756228 w 5504775"/>
              <a:gd name="connsiteY31" fmla="*/ 1843315 h 2206172"/>
              <a:gd name="connsiteX32" fmla="*/ 1799771 w 5504775"/>
              <a:gd name="connsiteY32" fmla="*/ 1872343 h 2206172"/>
              <a:gd name="connsiteX33" fmla="*/ 1886857 w 5504775"/>
              <a:gd name="connsiteY33" fmla="*/ 1901372 h 2206172"/>
              <a:gd name="connsiteX34" fmla="*/ 1973943 w 5504775"/>
              <a:gd name="connsiteY34" fmla="*/ 1930400 h 2206172"/>
              <a:gd name="connsiteX35" fmla="*/ 2017486 w 5504775"/>
              <a:gd name="connsiteY35" fmla="*/ 1944915 h 2206172"/>
              <a:gd name="connsiteX36" fmla="*/ 2061028 w 5504775"/>
              <a:gd name="connsiteY36" fmla="*/ 1959429 h 2206172"/>
              <a:gd name="connsiteX37" fmla="*/ 2104571 w 5504775"/>
              <a:gd name="connsiteY37" fmla="*/ 1988458 h 2206172"/>
              <a:gd name="connsiteX38" fmla="*/ 2133600 w 5504775"/>
              <a:gd name="connsiteY38" fmla="*/ 2075543 h 2206172"/>
              <a:gd name="connsiteX39" fmla="*/ 2162628 w 5504775"/>
              <a:gd name="connsiteY39" fmla="*/ 2133600 h 2206172"/>
              <a:gd name="connsiteX40" fmla="*/ 2177143 w 5504775"/>
              <a:gd name="connsiteY40" fmla="*/ 2177143 h 2206172"/>
              <a:gd name="connsiteX41" fmla="*/ 2336800 w 5504775"/>
              <a:gd name="connsiteY41" fmla="*/ 2191658 h 2206172"/>
              <a:gd name="connsiteX42" fmla="*/ 2423886 w 5504775"/>
              <a:gd name="connsiteY42" fmla="*/ 2206172 h 2206172"/>
              <a:gd name="connsiteX43" fmla="*/ 2510971 w 5504775"/>
              <a:gd name="connsiteY43" fmla="*/ 2191658 h 2206172"/>
              <a:gd name="connsiteX44" fmla="*/ 2554514 w 5504775"/>
              <a:gd name="connsiteY44" fmla="*/ 2177143 h 2206172"/>
              <a:gd name="connsiteX45" fmla="*/ 2815771 w 5504775"/>
              <a:gd name="connsiteY45" fmla="*/ 2162629 h 2206172"/>
              <a:gd name="connsiteX46" fmla="*/ 3004457 w 5504775"/>
              <a:gd name="connsiteY46" fmla="*/ 2119086 h 2206172"/>
              <a:gd name="connsiteX47" fmla="*/ 3004457 w 5504775"/>
              <a:gd name="connsiteY47" fmla="*/ 2119086 h 2206172"/>
              <a:gd name="connsiteX48" fmla="*/ 3149600 w 5504775"/>
              <a:gd name="connsiteY48" fmla="*/ 2090058 h 2206172"/>
              <a:gd name="connsiteX49" fmla="*/ 3236686 w 5504775"/>
              <a:gd name="connsiteY49" fmla="*/ 2061029 h 2206172"/>
              <a:gd name="connsiteX50" fmla="*/ 3280228 w 5504775"/>
              <a:gd name="connsiteY50" fmla="*/ 2046515 h 2206172"/>
              <a:gd name="connsiteX51" fmla="*/ 3367314 w 5504775"/>
              <a:gd name="connsiteY51" fmla="*/ 1973943 h 2206172"/>
              <a:gd name="connsiteX52" fmla="*/ 3410857 w 5504775"/>
              <a:gd name="connsiteY52" fmla="*/ 1886858 h 2206172"/>
              <a:gd name="connsiteX53" fmla="*/ 3570514 w 5504775"/>
              <a:gd name="connsiteY53" fmla="*/ 1872343 h 2206172"/>
              <a:gd name="connsiteX54" fmla="*/ 3686628 w 5504775"/>
              <a:gd name="connsiteY54" fmla="*/ 1857829 h 2206172"/>
              <a:gd name="connsiteX55" fmla="*/ 3773714 w 5504775"/>
              <a:gd name="connsiteY55" fmla="*/ 1814286 h 2206172"/>
              <a:gd name="connsiteX56" fmla="*/ 3817257 w 5504775"/>
              <a:gd name="connsiteY56" fmla="*/ 1785258 h 2206172"/>
              <a:gd name="connsiteX57" fmla="*/ 3947886 w 5504775"/>
              <a:gd name="connsiteY57" fmla="*/ 1756229 h 2206172"/>
              <a:gd name="connsiteX58" fmla="*/ 4049486 w 5504775"/>
              <a:gd name="connsiteY58" fmla="*/ 1770743 h 2206172"/>
              <a:gd name="connsiteX59" fmla="*/ 4136571 w 5504775"/>
              <a:gd name="connsiteY59" fmla="*/ 1712686 h 2206172"/>
              <a:gd name="connsiteX60" fmla="*/ 4180114 w 5504775"/>
              <a:gd name="connsiteY60" fmla="*/ 1698172 h 2206172"/>
              <a:gd name="connsiteX61" fmla="*/ 4223657 w 5504775"/>
              <a:gd name="connsiteY61" fmla="*/ 1669143 h 2206172"/>
              <a:gd name="connsiteX62" fmla="*/ 4238171 w 5504775"/>
              <a:gd name="connsiteY62" fmla="*/ 1625600 h 2206172"/>
              <a:gd name="connsiteX63" fmla="*/ 4267200 w 5504775"/>
              <a:gd name="connsiteY63" fmla="*/ 1582058 h 2206172"/>
              <a:gd name="connsiteX64" fmla="*/ 4310743 w 5504775"/>
              <a:gd name="connsiteY64" fmla="*/ 1422400 h 2206172"/>
              <a:gd name="connsiteX65" fmla="*/ 4354286 w 5504775"/>
              <a:gd name="connsiteY65" fmla="*/ 1349829 h 2206172"/>
              <a:gd name="connsiteX66" fmla="*/ 4412343 w 5504775"/>
              <a:gd name="connsiteY66" fmla="*/ 1306286 h 2206172"/>
              <a:gd name="connsiteX67" fmla="*/ 4499428 w 5504775"/>
              <a:gd name="connsiteY67" fmla="*/ 1219200 h 2206172"/>
              <a:gd name="connsiteX68" fmla="*/ 4542971 w 5504775"/>
              <a:gd name="connsiteY68" fmla="*/ 1175658 h 2206172"/>
              <a:gd name="connsiteX69" fmla="*/ 4572000 w 5504775"/>
              <a:gd name="connsiteY69" fmla="*/ 1117600 h 2206172"/>
              <a:gd name="connsiteX70" fmla="*/ 4630057 w 5504775"/>
              <a:gd name="connsiteY70" fmla="*/ 1074058 h 2206172"/>
              <a:gd name="connsiteX71" fmla="*/ 4717143 w 5504775"/>
              <a:gd name="connsiteY71" fmla="*/ 1001486 h 2206172"/>
              <a:gd name="connsiteX72" fmla="*/ 4775200 w 5504775"/>
              <a:gd name="connsiteY72" fmla="*/ 914400 h 2206172"/>
              <a:gd name="connsiteX73" fmla="*/ 4804228 w 5504775"/>
              <a:gd name="connsiteY73" fmla="*/ 870858 h 2206172"/>
              <a:gd name="connsiteX74" fmla="*/ 4891314 w 5504775"/>
              <a:gd name="connsiteY74" fmla="*/ 798286 h 2206172"/>
              <a:gd name="connsiteX75" fmla="*/ 4934857 w 5504775"/>
              <a:gd name="connsiteY75" fmla="*/ 740229 h 2206172"/>
              <a:gd name="connsiteX76" fmla="*/ 5007428 w 5504775"/>
              <a:gd name="connsiteY76" fmla="*/ 653143 h 2206172"/>
              <a:gd name="connsiteX77" fmla="*/ 5036457 w 5504775"/>
              <a:gd name="connsiteY77" fmla="*/ 449943 h 2206172"/>
              <a:gd name="connsiteX78" fmla="*/ 5065486 w 5504775"/>
              <a:gd name="connsiteY78" fmla="*/ 362858 h 2206172"/>
              <a:gd name="connsiteX79" fmla="*/ 5239657 w 5504775"/>
              <a:gd name="connsiteY79" fmla="*/ 246743 h 2206172"/>
              <a:gd name="connsiteX80" fmla="*/ 5283200 w 5504775"/>
              <a:gd name="connsiteY80" fmla="*/ 217715 h 2206172"/>
              <a:gd name="connsiteX81" fmla="*/ 5326743 w 5504775"/>
              <a:gd name="connsiteY81" fmla="*/ 188686 h 2206172"/>
              <a:gd name="connsiteX82" fmla="*/ 5399314 w 5504775"/>
              <a:gd name="connsiteY82" fmla="*/ 116115 h 2206172"/>
              <a:gd name="connsiteX83" fmla="*/ 5457371 w 5504775"/>
              <a:gd name="connsiteY83" fmla="*/ 29029 h 2206172"/>
              <a:gd name="connsiteX84" fmla="*/ 5500914 w 5504775"/>
              <a:gd name="connsiteY84" fmla="*/ 0 h 2206172"/>
              <a:gd name="connsiteX85" fmla="*/ 5413828 w 5504775"/>
              <a:gd name="connsiteY85" fmla="*/ 29029 h 2206172"/>
              <a:gd name="connsiteX86" fmla="*/ 5312228 w 5504775"/>
              <a:gd name="connsiteY86" fmla="*/ 58058 h 2206172"/>
              <a:gd name="connsiteX87" fmla="*/ 5181600 w 5504775"/>
              <a:gd name="connsiteY87" fmla="*/ 87086 h 2206172"/>
              <a:gd name="connsiteX88" fmla="*/ 4688114 w 5504775"/>
              <a:gd name="connsiteY88" fmla="*/ 101600 h 2206172"/>
              <a:gd name="connsiteX89" fmla="*/ 4557486 w 5504775"/>
              <a:gd name="connsiteY89" fmla="*/ 130629 h 2206172"/>
              <a:gd name="connsiteX90" fmla="*/ 3367314 w 5504775"/>
              <a:gd name="connsiteY90" fmla="*/ 159658 h 2206172"/>
              <a:gd name="connsiteX91" fmla="*/ 3280228 w 5504775"/>
              <a:gd name="connsiteY91" fmla="*/ 174172 h 2206172"/>
              <a:gd name="connsiteX92" fmla="*/ 3207657 w 5504775"/>
              <a:gd name="connsiteY92" fmla="*/ 188686 h 2206172"/>
              <a:gd name="connsiteX93" fmla="*/ 3091543 w 5504775"/>
              <a:gd name="connsiteY93" fmla="*/ 203200 h 2206172"/>
              <a:gd name="connsiteX94" fmla="*/ 2699657 w 5504775"/>
              <a:gd name="connsiteY94" fmla="*/ 188686 h 2206172"/>
              <a:gd name="connsiteX95" fmla="*/ 2569028 w 5504775"/>
              <a:gd name="connsiteY95" fmla="*/ 174172 h 2206172"/>
              <a:gd name="connsiteX96" fmla="*/ 2249714 w 5504775"/>
              <a:gd name="connsiteY96" fmla="*/ 159658 h 2206172"/>
              <a:gd name="connsiteX97" fmla="*/ 2104571 w 5504775"/>
              <a:gd name="connsiteY97" fmla="*/ 145143 h 2206172"/>
              <a:gd name="connsiteX98" fmla="*/ 2061028 w 5504775"/>
              <a:gd name="connsiteY98" fmla="*/ 130629 h 2206172"/>
              <a:gd name="connsiteX99" fmla="*/ 1959428 w 5504775"/>
              <a:gd name="connsiteY99" fmla="*/ 116115 h 2206172"/>
              <a:gd name="connsiteX100" fmla="*/ 1611086 w 5504775"/>
              <a:gd name="connsiteY100" fmla="*/ 130629 h 2206172"/>
              <a:gd name="connsiteX101" fmla="*/ 1494971 w 5504775"/>
              <a:gd name="connsiteY101" fmla="*/ 159658 h 2206172"/>
              <a:gd name="connsiteX102" fmla="*/ 1335314 w 5504775"/>
              <a:gd name="connsiteY102" fmla="*/ 188686 h 2206172"/>
              <a:gd name="connsiteX103" fmla="*/ 1248228 w 5504775"/>
              <a:gd name="connsiteY103" fmla="*/ 203200 h 2206172"/>
              <a:gd name="connsiteX104" fmla="*/ 595086 w 5504775"/>
              <a:gd name="connsiteY104" fmla="*/ 188686 h 2206172"/>
              <a:gd name="connsiteX105" fmla="*/ 0 w 5504775"/>
              <a:gd name="connsiteY105" fmla="*/ 174172 h 220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5504775" h="2206172">
                <a:moveTo>
                  <a:pt x="0" y="174172"/>
                </a:moveTo>
                <a:lnTo>
                  <a:pt x="0" y="174172"/>
                </a:lnTo>
                <a:cubicBezTo>
                  <a:pt x="19352" y="212877"/>
                  <a:pt x="41011" y="250512"/>
                  <a:pt x="58057" y="290286"/>
                </a:cubicBezTo>
                <a:cubicBezTo>
                  <a:pt x="70111" y="318411"/>
                  <a:pt x="77410" y="348343"/>
                  <a:pt x="87086" y="377372"/>
                </a:cubicBezTo>
                <a:lnTo>
                  <a:pt x="116114" y="464458"/>
                </a:lnTo>
                <a:lnTo>
                  <a:pt x="145143" y="551543"/>
                </a:lnTo>
                <a:cubicBezTo>
                  <a:pt x="149981" y="566057"/>
                  <a:pt x="151170" y="582356"/>
                  <a:pt x="159657" y="595086"/>
                </a:cubicBezTo>
                <a:cubicBezTo>
                  <a:pt x="179009" y="624115"/>
                  <a:pt x="206681" y="649074"/>
                  <a:pt x="217714" y="682172"/>
                </a:cubicBezTo>
                <a:cubicBezTo>
                  <a:pt x="227390" y="711201"/>
                  <a:pt x="229770" y="743798"/>
                  <a:pt x="246743" y="769258"/>
                </a:cubicBezTo>
                <a:cubicBezTo>
                  <a:pt x="256419" y="783772"/>
                  <a:pt x="267970" y="797198"/>
                  <a:pt x="275771" y="812800"/>
                </a:cubicBezTo>
                <a:cubicBezTo>
                  <a:pt x="304020" y="869297"/>
                  <a:pt x="276894" y="849284"/>
                  <a:pt x="304800" y="914400"/>
                </a:cubicBezTo>
                <a:cubicBezTo>
                  <a:pt x="311671" y="930434"/>
                  <a:pt x="326027" y="942341"/>
                  <a:pt x="333828" y="957943"/>
                </a:cubicBezTo>
                <a:cubicBezTo>
                  <a:pt x="340670" y="971627"/>
                  <a:pt x="337525" y="990668"/>
                  <a:pt x="348343" y="1001486"/>
                </a:cubicBezTo>
                <a:cubicBezTo>
                  <a:pt x="359161" y="1012304"/>
                  <a:pt x="377372" y="1011162"/>
                  <a:pt x="391886" y="1016000"/>
                </a:cubicBezTo>
                <a:cubicBezTo>
                  <a:pt x="438200" y="1154946"/>
                  <a:pt x="392036" y="1059724"/>
                  <a:pt x="464457" y="1146629"/>
                </a:cubicBezTo>
                <a:cubicBezTo>
                  <a:pt x="475624" y="1160030"/>
                  <a:pt x="481151" y="1177837"/>
                  <a:pt x="493486" y="1190172"/>
                </a:cubicBezTo>
                <a:cubicBezTo>
                  <a:pt x="505821" y="1202507"/>
                  <a:pt x="523990" y="1207611"/>
                  <a:pt x="537028" y="1219200"/>
                </a:cubicBezTo>
                <a:cubicBezTo>
                  <a:pt x="654513" y="1323631"/>
                  <a:pt x="577871" y="1290872"/>
                  <a:pt x="667657" y="1320800"/>
                </a:cubicBezTo>
                <a:cubicBezTo>
                  <a:pt x="682171" y="1330476"/>
                  <a:pt x="695598" y="1342028"/>
                  <a:pt x="711200" y="1349829"/>
                </a:cubicBezTo>
                <a:cubicBezTo>
                  <a:pt x="735583" y="1362021"/>
                  <a:pt x="789556" y="1371885"/>
                  <a:pt x="812800" y="1378858"/>
                </a:cubicBezTo>
                <a:cubicBezTo>
                  <a:pt x="842108" y="1387651"/>
                  <a:pt x="899886" y="1407886"/>
                  <a:pt x="899886" y="1407886"/>
                </a:cubicBezTo>
                <a:cubicBezTo>
                  <a:pt x="914400" y="1417562"/>
                  <a:pt x="927488" y="1429830"/>
                  <a:pt x="943428" y="1436915"/>
                </a:cubicBezTo>
                <a:cubicBezTo>
                  <a:pt x="988853" y="1457104"/>
                  <a:pt x="1040326" y="1468396"/>
                  <a:pt x="1088571" y="1480458"/>
                </a:cubicBezTo>
                <a:cubicBezTo>
                  <a:pt x="1093409" y="1494972"/>
                  <a:pt x="1092268" y="1513182"/>
                  <a:pt x="1103086" y="1524000"/>
                </a:cubicBezTo>
                <a:cubicBezTo>
                  <a:pt x="1113904" y="1534818"/>
                  <a:pt x="1132944" y="1531673"/>
                  <a:pt x="1146628" y="1538515"/>
                </a:cubicBezTo>
                <a:cubicBezTo>
                  <a:pt x="1162230" y="1546316"/>
                  <a:pt x="1176770" y="1556376"/>
                  <a:pt x="1190171" y="1567543"/>
                </a:cubicBezTo>
                <a:cubicBezTo>
                  <a:pt x="1205940" y="1580684"/>
                  <a:pt x="1215771" y="1601117"/>
                  <a:pt x="1233714" y="1611086"/>
                </a:cubicBezTo>
                <a:cubicBezTo>
                  <a:pt x="1297273" y="1646397"/>
                  <a:pt x="1443277" y="1658804"/>
                  <a:pt x="1494971" y="1669143"/>
                </a:cubicBezTo>
                <a:cubicBezTo>
                  <a:pt x="1587104" y="1687570"/>
                  <a:pt x="1543610" y="1677675"/>
                  <a:pt x="1625600" y="1698172"/>
                </a:cubicBezTo>
                <a:cubicBezTo>
                  <a:pt x="1640114" y="1707848"/>
                  <a:pt x="1659467" y="1712686"/>
                  <a:pt x="1669143" y="1727200"/>
                </a:cubicBezTo>
                <a:cubicBezTo>
                  <a:pt x="1708989" y="1786969"/>
                  <a:pt x="1654140" y="1781963"/>
                  <a:pt x="1712686" y="1828800"/>
                </a:cubicBezTo>
                <a:cubicBezTo>
                  <a:pt x="1724633" y="1838357"/>
                  <a:pt x="1742544" y="1836473"/>
                  <a:pt x="1756228" y="1843315"/>
                </a:cubicBezTo>
                <a:cubicBezTo>
                  <a:pt x="1771830" y="1851116"/>
                  <a:pt x="1783831" y="1865258"/>
                  <a:pt x="1799771" y="1872343"/>
                </a:cubicBezTo>
                <a:cubicBezTo>
                  <a:pt x="1827733" y="1884770"/>
                  <a:pt x="1857828" y="1891696"/>
                  <a:pt x="1886857" y="1901372"/>
                </a:cubicBezTo>
                <a:lnTo>
                  <a:pt x="1973943" y="1930400"/>
                </a:lnTo>
                <a:lnTo>
                  <a:pt x="2017486" y="1944915"/>
                </a:lnTo>
                <a:lnTo>
                  <a:pt x="2061028" y="1959429"/>
                </a:lnTo>
                <a:cubicBezTo>
                  <a:pt x="2075542" y="1969105"/>
                  <a:pt x="2095326" y="1973665"/>
                  <a:pt x="2104571" y="1988458"/>
                </a:cubicBezTo>
                <a:cubicBezTo>
                  <a:pt x="2120788" y="2014406"/>
                  <a:pt x="2119916" y="2048175"/>
                  <a:pt x="2133600" y="2075543"/>
                </a:cubicBezTo>
                <a:cubicBezTo>
                  <a:pt x="2143276" y="2094895"/>
                  <a:pt x="2154105" y="2113713"/>
                  <a:pt x="2162628" y="2133600"/>
                </a:cubicBezTo>
                <a:cubicBezTo>
                  <a:pt x="2168655" y="2147662"/>
                  <a:pt x="2162629" y="2172305"/>
                  <a:pt x="2177143" y="2177143"/>
                </a:cubicBezTo>
                <a:cubicBezTo>
                  <a:pt x="2227839" y="2194042"/>
                  <a:pt x="2283728" y="2185414"/>
                  <a:pt x="2336800" y="2191658"/>
                </a:cubicBezTo>
                <a:cubicBezTo>
                  <a:pt x="2366027" y="2195097"/>
                  <a:pt x="2394857" y="2201334"/>
                  <a:pt x="2423886" y="2206172"/>
                </a:cubicBezTo>
                <a:cubicBezTo>
                  <a:pt x="2452914" y="2201334"/>
                  <a:pt x="2482243" y="2198042"/>
                  <a:pt x="2510971" y="2191658"/>
                </a:cubicBezTo>
                <a:cubicBezTo>
                  <a:pt x="2525906" y="2188339"/>
                  <a:pt x="2539283" y="2178594"/>
                  <a:pt x="2554514" y="2177143"/>
                </a:cubicBezTo>
                <a:cubicBezTo>
                  <a:pt x="2641341" y="2168874"/>
                  <a:pt x="2728685" y="2167467"/>
                  <a:pt x="2815771" y="2162629"/>
                </a:cubicBezTo>
                <a:cubicBezTo>
                  <a:pt x="2947662" y="2143788"/>
                  <a:pt x="2884916" y="2158933"/>
                  <a:pt x="3004457" y="2119086"/>
                </a:cubicBezTo>
                <a:lnTo>
                  <a:pt x="3004457" y="2119086"/>
                </a:lnTo>
                <a:cubicBezTo>
                  <a:pt x="3052838" y="2109410"/>
                  <a:pt x="3102793" y="2105661"/>
                  <a:pt x="3149600" y="2090058"/>
                </a:cubicBezTo>
                <a:lnTo>
                  <a:pt x="3236686" y="2061029"/>
                </a:lnTo>
                <a:lnTo>
                  <a:pt x="3280228" y="2046515"/>
                </a:lnTo>
                <a:cubicBezTo>
                  <a:pt x="3312357" y="2025095"/>
                  <a:pt x="3344963" y="2007469"/>
                  <a:pt x="3367314" y="1973943"/>
                </a:cubicBezTo>
                <a:cubicBezTo>
                  <a:pt x="3379642" y="1955451"/>
                  <a:pt x="3382123" y="1895699"/>
                  <a:pt x="3410857" y="1886858"/>
                </a:cubicBezTo>
                <a:cubicBezTo>
                  <a:pt x="3461932" y="1871143"/>
                  <a:pt x="3517369" y="1877937"/>
                  <a:pt x="3570514" y="1872343"/>
                </a:cubicBezTo>
                <a:cubicBezTo>
                  <a:pt x="3609306" y="1868260"/>
                  <a:pt x="3647923" y="1862667"/>
                  <a:pt x="3686628" y="1857829"/>
                </a:cubicBezTo>
                <a:cubicBezTo>
                  <a:pt x="3811407" y="1774642"/>
                  <a:pt x="3653538" y="1874372"/>
                  <a:pt x="3773714" y="1814286"/>
                </a:cubicBezTo>
                <a:cubicBezTo>
                  <a:pt x="3789316" y="1806485"/>
                  <a:pt x="3801655" y="1793059"/>
                  <a:pt x="3817257" y="1785258"/>
                </a:cubicBezTo>
                <a:cubicBezTo>
                  <a:pt x="3852992" y="1767391"/>
                  <a:pt x="3914431" y="1761805"/>
                  <a:pt x="3947886" y="1756229"/>
                </a:cubicBezTo>
                <a:cubicBezTo>
                  <a:pt x="3981753" y="1761067"/>
                  <a:pt x="4016152" y="1778436"/>
                  <a:pt x="4049486" y="1770743"/>
                </a:cubicBezTo>
                <a:cubicBezTo>
                  <a:pt x="4083480" y="1762898"/>
                  <a:pt x="4103473" y="1723718"/>
                  <a:pt x="4136571" y="1712686"/>
                </a:cubicBezTo>
                <a:lnTo>
                  <a:pt x="4180114" y="1698172"/>
                </a:lnTo>
                <a:cubicBezTo>
                  <a:pt x="4194628" y="1688496"/>
                  <a:pt x="4212760" y="1682765"/>
                  <a:pt x="4223657" y="1669143"/>
                </a:cubicBezTo>
                <a:cubicBezTo>
                  <a:pt x="4233214" y="1657196"/>
                  <a:pt x="4231329" y="1639284"/>
                  <a:pt x="4238171" y="1625600"/>
                </a:cubicBezTo>
                <a:cubicBezTo>
                  <a:pt x="4245972" y="1609998"/>
                  <a:pt x="4257524" y="1596572"/>
                  <a:pt x="4267200" y="1582058"/>
                </a:cubicBezTo>
                <a:cubicBezTo>
                  <a:pt x="4275838" y="1538867"/>
                  <a:pt x="4288644" y="1459231"/>
                  <a:pt x="4310743" y="1422400"/>
                </a:cubicBezTo>
                <a:cubicBezTo>
                  <a:pt x="4325257" y="1398210"/>
                  <a:pt x="4335709" y="1371060"/>
                  <a:pt x="4354286" y="1349829"/>
                </a:cubicBezTo>
                <a:cubicBezTo>
                  <a:pt x="4370216" y="1331624"/>
                  <a:pt x="4394362" y="1322469"/>
                  <a:pt x="4412343" y="1306286"/>
                </a:cubicBezTo>
                <a:cubicBezTo>
                  <a:pt x="4442857" y="1278823"/>
                  <a:pt x="4470399" y="1248229"/>
                  <a:pt x="4499428" y="1219200"/>
                </a:cubicBezTo>
                <a:lnTo>
                  <a:pt x="4542971" y="1175658"/>
                </a:lnTo>
                <a:cubicBezTo>
                  <a:pt x="4552647" y="1156305"/>
                  <a:pt x="4557919" y="1134028"/>
                  <a:pt x="4572000" y="1117600"/>
                </a:cubicBezTo>
                <a:cubicBezTo>
                  <a:pt x="4587743" y="1099233"/>
                  <a:pt x="4611690" y="1089801"/>
                  <a:pt x="4630057" y="1074058"/>
                </a:cubicBezTo>
                <a:cubicBezTo>
                  <a:pt x="4727849" y="990237"/>
                  <a:pt x="4620901" y="1065648"/>
                  <a:pt x="4717143" y="1001486"/>
                </a:cubicBezTo>
                <a:lnTo>
                  <a:pt x="4775200" y="914400"/>
                </a:lnTo>
                <a:cubicBezTo>
                  <a:pt x="4784876" y="899886"/>
                  <a:pt x="4789714" y="880534"/>
                  <a:pt x="4804228" y="870858"/>
                </a:cubicBezTo>
                <a:cubicBezTo>
                  <a:pt x="4849021" y="840996"/>
                  <a:pt x="4854062" y="841746"/>
                  <a:pt x="4891314" y="798286"/>
                </a:cubicBezTo>
                <a:cubicBezTo>
                  <a:pt x="4907057" y="779919"/>
                  <a:pt x="4919114" y="758596"/>
                  <a:pt x="4934857" y="740229"/>
                </a:cubicBezTo>
                <a:cubicBezTo>
                  <a:pt x="5018670" y="642448"/>
                  <a:pt x="4943274" y="749376"/>
                  <a:pt x="5007428" y="653143"/>
                </a:cubicBezTo>
                <a:cubicBezTo>
                  <a:pt x="5014407" y="590335"/>
                  <a:pt x="5019129" y="513479"/>
                  <a:pt x="5036457" y="449943"/>
                </a:cubicBezTo>
                <a:cubicBezTo>
                  <a:pt x="5044508" y="420423"/>
                  <a:pt x="5040027" y="379831"/>
                  <a:pt x="5065486" y="362858"/>
                </a:cubicBezTo>
                <a:lnTo>
                  <a:pt x="5239657" y="246743"/>
                </a:lnTo>
                <a:lnTo>
                  <a:pt x="5283200" y="217715"/>
                </a:lnTo>
                <a:lnTo>
                  <a:pt x="5326743" y="188686"/>
                </a:lnTo>
                <a:cubicBezTo>
                  <a:pt x="5442851" y="14520"/>
                  <a:pt x="5263853" y="270927"/>
                  <a:pt x="5399314" y="116115"/>
                </a:cubicBezTo>
                <a:cubicBezTo>
                  <a:pt x="5422288" y="89859"/>
                  <a:pt x="5428342" y="48382"/>
                  <a:pt x="5457371" y="29029"/>
                </a:cubicBezTo>
                <a:cubicBezTo>
                  <a:pt x="5471885" y="19353"/>
                  <a:pt x="5518358" y="0"/>
                  <a:pt x="5500914" y="0"/>
                </a:cubicBezTo>
                <a:cubicBezTo>
                  <a:pt x="5470315" y="0"/>
                  <a:pt x="5442857" y="19353"/>
                  <a:pt x="5413828" y="29029"/>
                </a:cubicBezTo>
                <a:cubicBezTo>
                  <a:pt x="5309436" y="63827"/>
                  <a:pt x="5439794" y="21610"/>
                  <a:pt x="5312228" y="58058"/>
                </a:cubicBezTo>
                <a:cubicBezTo>
                  <a:pt x="5252622" y="75089"/>
                  <a:pt x="5260974" y="83117"/>
                  <a:pt x="5181600" y="87086"/>
                </a:cubicBezTo>
                <a:cubicBezTo>
                  <a:pt x="5017239" y="95304"/>
                  <a:pt x="4852609" y="96762"/>
                  <a:pt x="4688114" y="101600"/>
                </a:cubicBezTo>
                <a:cubicBezTo>
                  <a:pt x="4641878" y="113160"/>
                  <a:pt x="4605401" y="123258"/>
                  <a:pt x="4557486" y="130629"/>
                </a:cubicBezTo>
                <a:cubicBezTo>
                  <a:pt x="4182986" y="188243"/>
                  <a:pt x="3590877" y="156637"/>
                  <a:pt x="3367314" y="159658"/>
                </a:cubicBezTo>
                <a:lnTo>
                  <a:pt x="3280228" y="174172"/>
                </a:lnTo>
                <a:cubicBezTo>
                  <a:pt x="3255957" y="178585"/>
                  <a:pt x="3232040" y="184935"/>
                  <a:pt x="3207657" y="188686"/>
                </a:cubicBezTo>
                <a:cubicBezTo>
                  <a:pt x="3169105" y="194617"/>
                  <a:pt x="3130248" y="198362"/>
                  <a:pt x="3091543" y="203200"/>
                </a:cubicBezTo>
                <a:lnTo>
                  <a:pt x="2699657" y="188686"/>
                </a:lnTo>
                <a:cubicBezTo>
                  <a:pt x="2655914" y="186256"/>
                  <a:pt x="2612748" y="176993"/>
                  <a:pt x="2569028" y="174172"/>
                </a:cubicBezTo>
                <a:cubicBezTo>
                  <a:pt x="2462701" y="167312"/>
                  <a:pt x="2356152" y="164496"/>
                  <a:pt x="2249714" y="159658"/>
                </a:cubicBezTo>
                <a:cubicBezTo>
                  <a:pt x="2201333" y="154820"/>
                  <a:pt x="2152628" y="152536"/>
                  <a:pt x="2104571" y="145143"/>
                </a:cubicBezTo>
                <a:cubicBezTo>
                  <a:pt x="2089449" y="142817"/>
                  <a:pt x="2076030" y="133629"/>
                  <a:pt x="2061028" y="130629"/>
                </a:cubicBezTo>
                <a:cubicBezTo>
                  <a:pt x="2027482" y="123920"/>
                  <a:pt x="1993295" y="120953"/>
                  <a:pt x="1959428" y="116115"/>
                </a:cubicBezTo>
                <a:cubicBezTo>
                  <a:pt x="1843314" y="120953"/>
                  <a:pt x="1726793" y="119781"/>
                  <a:pt x="1611086" y="130629"/>
                </a:cubicBezTo>
                <a:cubicBezTo>
                  <a:pt x="1571364" y="134353"/>
                  <a:pt x="1534324" y="153099"/>
                  <a:pt x="1494971" y="159658"/>
                </a:cubicBezTo>
                <a:cubicBezTo>
                  <a:pt x="1238339" y="202429"/>
                  <a:pt x="1558473" y="148113"/>
                  <a:pt x="1335314" y="188686"/>
                </a:cubicBezTo>
                <a:cubicBezTo>
                  <a:pt x="1306360" y="193950"/>
                  <a:pt x="1277257" y="198362"/>
                  <a:pt x="1248228" y="203200"/>
                </a:cubicBezTo>
                <a:cubicBezTo>
                  <a:pt x="759633" y="185751"/>
                  <a:pt x="977381" y="188686"/>
                  <a:pt x="595086" y="188686"/>
                </a:cubicBezTo>
                <a:lnTo>
                  <a:pt x="0" y="17417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A0F3924-FFC9-154E-9448-DA68FB1BA1CE}"/>
              </a:ext>
            </a:extLst>
          </p:cNvPr>
          <p:cNvSpPr/>
          <p:nvPr/>
        </p:nvSpPr>
        <p:spPr>
          <a:xfrm>
            <a:off x="9508100" y="2906996"/>
            <a:ext cx="340549" cy="17355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68D92C17-34BB-3441-A086-C08D68909E80}"/>
              </a:ext>
            </a:extLst>
          </p:cNvPr>
          <p:cNvSpPr/>
          <p:nvPr/>
        </p:nvSpPr>
        <p:spPr>
          <a:xfrm>
            <a:off x="6177539" y="2850786"/>
            <a:ext cx="65022" cy="17355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6808FB48-3854-5145-97A1-102789F59FE6}"/>
              </a:ext>
            </a:extLst>
          </p:cNvPr>
          <p:cNvSpPr/>
          <p:nvPr/>
        </p:nvSpPr>
        <p:spPr>
          <a:xfrm>
            <a:off x="7304090" y="4206494"/>
            <a:ext cx="1186245" cy="266140"/>
          </a:xfrm>
          <a:custGeom>
            <a:avLst/>
            <a:gdLst>
              <a:gd name="connsiteX0" fmla="*/ 2988947 w 2990257"/>
              <a:gd name="connsiteY0" fmla="*/ 0 h 691116"/>
              <a:gd name="connsiteX1" fmla="*/ 2988947 w 2990257"/>
              <a:gd name="connsiteY1" fmla="*/ 0 h 691116"/>
              <a:gd name="connsiteX2" fmla="*/ 2957049 w 2990257"/>
              <a:gd name="connsiteY2" fmla="*/ 85060 h 691116"/>
              <a:gd name="connsiteX3" fmla="*/ 2925152 w 2990257"/>
              <a:gd name="connsiteY3" fmla="*/ 106325 h 691116"/>
              <a:gd name="connsiteX4" fmla="*/ 2903887 w 2990257"/>
              <a:gd name="connsiteY4" fmla="*/ 170121 h 691116"/>
              <a:gd name="connsiteX5" fmla="*/ 2893254 w 2990257"/>
              <a:gd name="connsiteY5" fmla="*/ 202018 h 691116"/>
              <a:gd name="connsiteX6" fmla="*/ 2871989 w 2990257"/>
              <a:gd name="connsiteY6" fmla="*/ 223284 h 691116"/>
              <a:gd name="connsiteX7" fmla="*/ 2648705 w 2990257"/>
              <a:gd name="connsiteY7" fmla="*/ 255181 h 691116"/>
              <a:gd name="connsiteX8" fmla="*/ 2606175 w 2990257"/>
              <a:gd name="connsiteY8" fmla="*/ 265814 h 691116"/>
              <a:gd name="connsiteX9" fmla="*/ 2489217 w 2990257"/>
              <a:gd name="connsiteY9" fmla="*/ 287079 h 691116"/>
              <a:gd name="connsiteX10" fmla="*/ 2393524 w 2990257"/>
              <a:gd name="connsiteY10" fmla="*/ 318977 h 691116"/>
              <a:gd name="connsiteX11" fmla="*/ 2361626 w 2990257"/>
              <a:gd name="connsiteY11" fmla="*/ 329609 h 691116"/>
              <a:gd name="connsiteX12" fmla="*/ 2308463 w 2990257"/>
              <a:gd name="connsiteY12" fmla="*/ 340242 h 691116"/>
              <a:gd name="connsiteX13" fmla="*/ 2276566 w 2990257"/>
              <a:gd name="connsiteY13" fmla="*/ 350874 h 691116"/>
              <a:gd name="connsiteX14" fmla="*/ 2191505 w 2990257"/>
              <a:gd name="connsiteY14" fmla="*/ 361507 h 691116"/>
              <a:gd name="connsiteX15" fmla="*/ 2159608 w 2990257"/>
              <a:gd name="connsiteY15" fmla="*/ 382772 h 691116"/>
              <a:gd name="connsiteX16" fmla="*/ 2106445 w 2990257"/>
              <a:gd name="connsiteY16" fmla="*/ 425302 h 691116"/>
              <a:gd name="connsiteX17" fmla="*/ 2095812 w 2990257"/>
              <a:gd name="connsiteY17" fmla="*/ 457200 h 691116"/>
              <a:gd name="connsiteX18" fmla="*/ 2063915 w 2990257"/>
              <a:gd name="connsiteY18" fmla="*/ 467832 h 691116"/>
              <a:gd name="connsiteX19" fmla="*/ 2010752 w 2990257"/>
              <a:gd name="connsiteY19" fmla="*/ 499730 h 691116"/>
              <a:gd name="connsiteX20" fmla="*/ 1989487 w 2990257"/>
              <a:gd name="connsiteY20" fmla="*/ 531628 h 691116"/>
              <a:gd name="connsiteX21" fmla="*/ 1957589 w 2990257"/>
              <a:gd name="connsiteY21" fmla="*/ 542260 h 691116"/>
              <a:gd name="connsiteX22" fmla="*/ 1925691 w 2990257"/>
              <a:gd name="connsiteY22" fmla="*/ 563525 h 691116"/>
              <a:gd name="connsiteX23" fmla="*/ 1829998 w 2990257"/>
              <a:gd name="connsiteY23" fmla="*/ 595423 h 691116"/>
              <a:gd name="connsiteX24" fmla="*/ 1798101 w 2990257"/>
              <a:gd name="connsiteY24" fmla="*/ 606056 h 691116"/>
              <a:gd name="connsiteX25" fmla="*/ 1649245 w 2990257"/>
              <a:gd name="connsiteY25" fmla="*/ 627321 h 691116"/>
              <a:gd name="connsiteX26" fmla="*/ 1606715 w 2990257"/>
              <a:gd name="connsiteY26" fmla="*/ 637953 h 691116"/>
              <a:gd name="connsiteX27" fmla="*/ 1553552 w 2990257"/>
              <a:gd name="connsiteY27" fmla="*/ 648586 h 691116"/>
              <a:gd name="connsiteX28" fmla="*/ 1521654 w 2990257"/>
              <a:gd name="connsiteY28" fmla="*/ 659218 h 691116"/>
              <a:gd name="connsiteX29" fmla="*/ 1425961 w 2990257"/>
              <a:gd name="connsiteY29" fmla="*/ 680484 h 691116"/>
              <a:gd name="connsiteX30" fmla="*/ 1075087 w 2990257"/>
              <a:gd name="connsiteY30" fmla="*/ 691116 h 691116"/>
              <a:gd name="connsiteX31" fmla="*/ 883701 w 2990257"/>
              <a:gd name="connsiteY31" fmla="*/ 680484 h 691116"/>
              <a:gd name="connsiteX32" fmla="*/ 862435 w 2990257"/>
              <a:gd name="connsiteY32" fmla="*/ 659218 h 691116"/>
              <a:gd name="connsiteX33" fmla="*/ 798640 w 2990257"/>
              <a:gd name="connsiteY33" fmla="*/ 637953 h 691116"/>
              <a:gd name="connsiteX34" fmla="*/ 777375 w 2990257"/>
              <a:gd name="connsiteY34" fmla="*/ 606056 h 691116"/>
              <a:gd name="connsiteX35" fmla="*/ 745477 w 2990257"/>
              <a:gd name="connsiteY35" fmla="*/ 584791 h 691116"/>
              <a:gd name="connsiteX36" fmla="*/ 692315 w 2990257"/>
              <a:gd name="connsiteY36" fmla="*/ 489098 h 691116"/>
              <a:gd name="connsiteX37" fmla="*/ 649784 w 2990257"/>
              <a:gd name="connsiteY37" fmla="*/ 435935 h 691116"/>
              <a:gd name="connsiteX38" fmla="*/ 575356 w 2990257"/>
              <a:gd name="connsiteY38" fmla="*/ 350874 h 691116"/>
              <a:gd name="connsiteX39" fmla="*/ 522194 w 2990257"/>
              <a:gd name="connsiteY39" fmla="*/ 340242 h 691116"/>
              <a:gd name="connsiteX40" fmla="*/ 458398 w 2990257"/>
              <a:gd name="connsiteY40" fmla="*/ 318977 h 691116"/>
              <a:gd name="connsiteX41" fmla="*/ 426501 w 2990257"/>
              <a:gd name="connsiteY41" fmla="*/ 308344 h 691116"/>
              <a:gd name="connsiteX42" fmla="*/ 394603 w 2990257"/>
              <a:gd name="connsiteY42" fmla="*/ 287079 h 691116"/>
              <a:gd name="connsiteX43" fmla="*/ 383970 w 2990257"/>
              <a:gd name="connsiteY43" fmla="*/ 255181 h 691116"/>
              <a:gd name="connsiteX44" fmla="*/ 341440 w 2990257"/>
              <a:gd name="connsiteY44" fmla="*/ 202018 h 691116"/>
              <a:gd name="connsiteX45" fmla="*/ 277645 w 2990257"/>
              <a:gd name="connsiteY45" fmla="*/ 159488 h 691116"/>
              <a:gd name="connsiteX46" fmla="*/ 181952 w 2990257"/>
              <a:gd name="connsiteY46" fmla="*/ 138223 h 691116"/>
              <a:gd name="connsiteX47" fmla="*/ 118156 w 2990257"/>
              <a:gd name="connsiteY47" fmla="*/ 116958 h 691116"/>
              <a:gd name="connsiteX48" fmla="*/ 86259 w 2990257"/>
              <a:gd name="connsiteY48" fmla="*/ 106325 h 691116"/>
              <a:gd name="connsiteX49" fmla="*/ 54361 w 2990257"/>
              <a:gd name="connsiteY49" fmla="*/ 85060 h 691116"/>
              <a:gd name="connsiteX50" fmla="*/ 33096 w 2990257"/>
              <a:gd name="connsiteY50" fmla="*/ 53163 h 691116"/>
              <a:gd name="connsiteX51" fmla="*/ 1198 w 2990257"/>
              <a:gd name="connsiteY51" fmla="*/ 42530 h 691116"/>
              <a:gd name="connsiteX52" fmla="*/ 11831 w 2990257"/>
              <a:gd name="connsiteY52" fmla="*/ 53163 h 691116"/>
              <a:gd name="connsiteX53" fmla="*/ 128789 w 2990257"/>
              <a:gd name="connsiteY53" fmla="*/ 53163 h 691116"/>
              <a:gd name="connsiteX54" fmla="*/ 224482 w 2990257"/>
              <a:gd name="connsiteY54" fmla="*/ 42530 h 691116"/>
              <a:gd name="connsiteX55" fmla="*/ 330808 w 2990257"/>
              <a:gd name="connsiteY55" fmla="*/ 74428 h 691116"/>
              <a:gd name="connsiteX56" fmla="*/ 490296 w 2990257"/>
              <a:gd name="connsiteY56" fmla="*/ 127591 h 691116"/>
              <a:gd name="connsiteX57" fmla="*/ 554091 w 2990257"/>
              <a:gd name="connsiteY57" fmla="*/ 148856 h 691116"/>
              <a:gd name="connsiteX58" fmla="*/ 585989 w 2990257"/>
              <a:gd name="connsiteY58" fmla="*/ 170121 h 691116"/>
              <a:gd name="connsiteX59" fmla="*/ 649784 w 2990257"/>
              <a:gd name="connsiteY59" fmla="*/ 191386 h 691116"/>
              <a:gd name="connsiteX60" fmla="*/ 713580 w 2990257"/>
              <a:gd name="connsiteY60" fmla="*/ 223284 h 691116"/>
              <a:gd name="connsiteX61" fmla="*/ 777375 w 2990257"/>
              <a:gd name="connsiteY61" fmla="*/ 255181 h 691116"/>
              <a:gd name="connsiteX62" fmla="*/ 841170 w 2990257"/>
              <a:gd name="connsiteY62" fmla="*/ 308344 h 691116"/>
              <a:gd name="connsiteX63" fmla="*/ 904966 w 2990257"/>
              <a:gd name="connsiteY63" fmla="*/ 350874 h 691116"/>
              <a:gd name="connsiteX64" fmla="*/ 936863 w 2990257"/>
              <a:gd name="connsiteY64" fmla="*/ 372139 h 691116"/>
              <a:gd name="connsiteX65" fmla="*/ 1000659 w 2990257"/>
              <a:gd name="connsiteY65" fmla="*/ 404037 h 691116"/>
              <a:gd name="connsiteX66" fmla="*/ 1064454 w 2990257"/>
              <a:gd name="connsiteY66" fmla="*/ 425302 h 691116"/>
              <a:gd name="connsiteX67" fmla="*/ 1096352 w 2990257"/>
              <a:gd name="connsiteY67" fmla="*/ 435935 h 691116"/>
              <a:gd name="connsiteX68" fmla="*/ 1160147 w 2990257"/>
              <a:gd name="connsiteY68" fmla="*/ 457200 h 691116"/>
              <a:gd name="connsiteX69" fmla="*/ 1192045 w 2990257"/>
              <a:gd name="connsiteY69" fmla="*/ 467832 h 691116"/>
              <a:gd name="connsiteX70" fmla="*/ 1234575 w 2990257"/>
              <a:gd name="connsiteY70" fmla="*/ 478465 h 691116"/>
              <a:gd name="connsiteX71" fmla="*/ 1351533 w 2990257"/>
              <a:gd name="connsiteY71" fmla="*/ 499730 h 691116"/>
              <a:gd name="connsiteX72" fmla="*/ 1404696 w 2990257"/>
              <a:gd name="connsiteY72" fmla="*/ 489098 h 691116"/>
              <a:gd name="connsiteX73" fmla="*/ 1511021 w 2990257"/>
              <a:gd name="connsiteY73" fmla="*/ 457200 h 691116"/>
              <a:gd name="connsiteX74" fmla="*/ 1681142 w 2990257"/>
              <a:gd name="connsiteY74" fmla="*/ 446567 h 691116"/>
              <a:gd name="connsiteX75" fmla="*/ 1904426 w 2990257"/>
              <a:gd name="connsiteY75" fmla="*/ 372139 h 691116"/>
              <a:gd name="connsiteX76" fmla="*/ 1968221 w 2990257"/>
              <a:gd name="connsiteY76" fmla="*/ 350874 h 691116"/>
              <a:gd name="connsiteX77" fmla="*/ 2000119 w 2990257"/>
              <a:gd name="connsiteY77" fmla="*/ 340242 h 691116"/>
              <a:gd name="connsiteX78" fmla="*/ 2032017 w 2990257"/>
              <a:gd name="connsiteY78" fmla="*/ 308344 h 691116"/>
              <a:gd name="connsiteX79" fmla="*/ 2095812 w 2990257"/>
              <a:gd name="connsiteY79" fmla="*/ 265814 h 691116"/>
              <a:gd name="connsiteX80" fmla="*/ 2117077 w 2990257"/>
              <a:gd name="connsiteY80" fmla="*/ 233916 h 691116"/>
              <a:gd name="connsiteX81" fmla="*/ 2244668 w 2990257"/>
              <a:gd name="connsiteY81" fmla="*/ 170121 h 691116"/>
              <a:gd name="connsiteX82" fmla="*/ 2276566 w 2990257"/>
              <a:gd name="connsiteY82" fmla="*/ 159488 h 691116"/>
              <a:gd name="connsiteX83" fmla="*/ 2499849 w 2990257"/>
              <a:gd name="connsiteY83" fmla="*/ 138223 h 691116"/>
              <a:gd name="connsiteX84" fmla="*/ 2638073 w 2990257"/>
              <a:gd name="connsiteY84" fmla="*/ 127591 h 691116"/>
              <a:gd name="connsiteX85" fmla="*/ 2733766 w 2990257"/>
              <a:gd name="connsiteY85" fmla="*/ 95693 h 691116"/>
              <a:gd name="connsiteX86" fmla="*/ 2765663 w 2990257"/>
              <a:gd name="connsiteY86" fmla="*/ 85060 h 691116"/>
              <a:gd name="connsiteX87" fmla="*/ 2850724 w 2990257"/>
              <a:gd name="connsiteY87" fmla="*/ 63795 h 691116"/>
              <a:gd name="connsiteX88" fmla="*/ 2925152 w 2990257"/>
              <a:gd name="connsiteY88" fmla="*/ 42530 h 691116"/>
              <a:gd name="connsiteX89" fmla="*/ 2957049 w 2990257"/>
              <a:gd name="connsiteY89" fmla="*/ 21265 h 691116"/>
              <a:gd name="connsiteX90" fmla="*/ 2988947 w 2990257"/>
              <a:gd name="connsiteY90" fmla="*/ 10632 h 691116"/>
              <a:gd name="connsiteX91" fmla="*/ 2988947 w 2990257"/>
              <a:gd name="connsiteY91" fmla="*/ 0 h 69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90257" h="691116">
                <a:moveTo>
                  <a:pt x="2988947" y="0"/>
                </a:moveTo>
                <a:lnTo>
                  <a:pt x="2988947" y="0"/>
                </a:lnTo>
                <a:cubicBezTo>
                  <a:pt x="2978314" y="28353"/>
                  <a:pt x="2972629" y="59094"/>
                  <a:pt x="2957049" y="85060"/>
                </a:cubicBezTo>
                <a:cubicBezTo>
                  <a:pt x="2950474" y="96018"/>
                  <a:pt x="2931925" y="95489"/>
                  <a:pt x="2925152" y="106325"/>
                </a:cubicBezTo>
                <a:cubicBezTo>
                  <a:pt x="2913272" y="125333"/>
                  <a:pt x="2910976" y="148856"/>
                  <a:pt x="2903887" y="170121"/>
                </a:cubicBezTo>
                <a:cubicBezTo>
                  <a:pt x="2900343" y="180753"/>
                  <a:pt x="2901179" y="194093"/>
                  <a:pt x="2893254" y="202018"/>
                </a:cubicBezTo>
                <a:cubicBezTo>
                  <a:pt x="2886166" y="209107"/>
                  <a:pt x="2880955" y="218801"/>
                  <a:pt x="2871989" y="223284"/>
                </a:cubicBezTo>
                <a:cubicBezTo>
                  <a:pt x="2801626" y="258466"/>
                  <a:pt x="2726021" y="250027"/>
                  <a:pt x="2648705" y="255181"/>
                </a:cubicBezTo>
                <a:cubicBezTo>
                  <a:pt x="2634528" y="258725"/>
                  <a:pt x="2620552" y="263200"/>
                  <a:pt x="2606175" y="265814"/>
                </a:cubicBezTo>
                <a:cubicBezTo>
                  <a:pt x="2536459" y="278490"/>
                  <a:pt x="2544877" y="270381"/>
                  <a:pt x="2489217" y="287079"/>
                </a:cubicBezTo>
                <a:cubicBezTo>
                  <a:pt x="2489139" y="287103"/>
                  <a:pt x="2409512" y="313648"/>
                  <a:pt x="2393524" y="318977"/>
                </a:cubicBezTo>
                <a:cubicBezTo>
                  <a:pt x="2382891" y="322521"/>
                  <a:pt x="2372616" y="327411"/>
                  <a:pt x="2361626" y="329609"/>
                </a:cubicBezTo>
                <a:cubicBezTo>
                  <a:pt x="2343905" y="333153"/>
                  <a:pt x="2325995" y="335859"/>
                  <a:pt x="2308463" y="340242"/>
                </a:cubicBezTo>
                <a:cubicBezTo>
                  <a:pt x="2297590" y="342960"/>
                  <a:pt x="2287593" y="348869"/>
                  <a:pt x="2276566" y="350874"/>
                </a:cubicBezTo>
                <a:cubicBezTo>
                  <a:pt x="2248453" y="355986"/>
                  <a:pt x="2219859" y="357963"/>
                  <a:pt x="2191505" y="361507"/>
                </a:cubicBezTo>
                <a:cubicBezTo>
                  <a:pt x="2180873" y="368595"/>
                  <a:pt x="2169586" y="374789"/>
                  <a:pt x="2159608" y="382772"/>
                </a:cubicBezTo>
                <a:cubicBezTo>
                  <a:pt x="2083856" y="443373"/>
                  <a:pt x="2204619" y="359852"/>
                  <a:pt x="2106445" y="425302"/>
                </a:cubicBezTo>
                <a:cubicBezTo>
                  <a:pt x="2102901" y="435935"/>
                  <a:pt x="2103737" y="449275"/>
                  <a:pt x="2095812" y="457200"/>
                </a:cubicBezTo>
                <a:cubicBezTo>
                  <a:pt x="2087887" y="465125"/>
                  <a:pt x="2073525" y="462066"/>
                  <a:pt x="2063915" y="467832"/>
                </a:cubicBezTo>
                <a:cubicBezTo>
                  <a:pt x="1990941" y="511617"/>
                  <a:pt x="2101108" y="469612"/>
                  <a:pt x="2010752" y="499730"/>
                </a:cubicBezTo>
                <a:cubicBezTo>
                  <a:pt x="2003664" y="510363"/>
                  <a:pt x="1999466" y="523645"/>
                  <a:pt x="1989487" y="531628"/>
                </a:cubicBezTo>
                <a:cubicBezTo>
                  <a:pt x="1980735" y="538629"/>
                  <a:pt x="1967614" y="537248"/>
                  <a:pt x="1957589" y="542260"/>
                </a:cubicBezTo>
                <a:cubicBezTo>
                  <a:pt x="1946159" y="547975"/>
                  <a:pt x="1937368" y="558335"/>
                  <a:pt x="1925691" y="563525"/>
                </a:cubicBezTo>
                <a:cubicBezTo>
                  <a:pt x="1925661" y="563539"/>
                  <a:pt x="1845963" y="590101"/>
                  <a:pt x="1829998" y="595423"/>
                </a:cubicBezTo>
                <a:cubicBezTo>
                  <a:pt x="1819366" y="598967"/>
                  <a:pt x="1809222" y="604666"/>
                  <a:pt x="1798101" y="606056"/>
                </a:cubicBezTo>
                <a:cubicBezTo>
                  <a:pt x="1745814" y="612591"/>
                  <a:pt x="1700359" y="617098"/>
                  <a:pt x="1649245" y="627321"/>
                </a:cubicBezTo>
                <a:cubicBezTo>
                  <a:pt x="1634916" y="630187"/>
                  <a:pt x="1620980" y="634783"/>
                  <a:pt x="1606715" y="637953"/>
                </a:cubicBezTo>
                <a:cubicBezTo>
                  <a:pt x="1589073" y="641873"/>
                  <a:pt x="1571084" y="644203"/>
                  <a:pt x="1553552" y="648586"/>
                </a:cubicBezTo>
                <a:cubicBezTo>
                  <a:pt x="1542679" y="651304"/>
                  <a:pt x="1532431" y="656139"/>
                  <a:pt x="1521654" y="659218"/>
                </a:cubicBezTo>
                <a:cubicBezTo>
                  <a:pt x="1505298" y="663891"/>
                  <a:pt x="1439401" y="679777"/>
                  <a:pt x="1425961" y="680484"/>
                </a:cubicBezTo>
                <a:cubicBezTo>
                  <a:pt x="1309111" y="686634"/>
                  <a:pt x="1192045" y="687572"/>
                  <a:pt x="1075087" y="691116"/>
                </a:cubicBezTo>
                <a:cubicBezTo>
                  <a:pt x="1011292" y="687572"/>
                  <a:pt x="946888" y="689962"/>
                  <a:pt x="883701" y="680484"/>
                </a:cubicBezTo>
                <a:cubicBezTo>
                  <a:pt x="873787" y="678997"/>
                  <a:pt x="871402" y="663701"/>
                  <a:pt x="862435" y="659218"/>
                </a:cubicBezTo>
                <a:cubicBezTo>
                  <a:pt x="842386" y="649193"/>
                  <a:pt x="798640" y="637953"/>
                  <a:pt x="798640" y="637953"/>
                </a:cubicBezTo>
                <a:cubicBezTo>
                  <a:pt x="791552" y="627321"/>
                  <a:pt x="786411" y="615092"/>
                  <a:pt x="777375" y="606056"/>
                </a:cubicBezTo>
                <a:cubicBezTo>
                  <a:pt x="768339" y="597020"/>
                  <a:pt x="752250" y="595627"/>
                  <a:pt x="745477" y="584791"/>
                </a:cubicBezTo>
                <a:cubicBezTo>
                  <a:pt x="658743" y="446016"/>
                  <a:pt x="780790" y="577573"/>
                  <a:pt x="692315" y="489098"/>
                </a:cubicBezTo>
                <a:cubicBezTo>
                  <a:pt x="668369" y="417263"/>
                  <a:pt x="701579" y="495129"/>
                  <a:pt x="649784" y="435935"/>
                </a:cubicBezTo>
                <a:cubicBezTo>
                  <a:pt x="617473" y="399008"/>
                  <a:pt x="619866" y="367565"/>
                  <a:pt x="575356" y="350874"/>
                </a:cubicBezTo>
                <a:cubicBezTo>
                  <a:pt x="558435" y="344529"/>
                  <a:pt x="539629" y="344997"/>
                  <a:pt x="522194" y="340242"/>
                </a:cubicBezTo>
                <a:cubicBezTo>
                  <a:pt x="500568" y="334344"/>
                  <a:pt x="479663" y="326066"/>
                  <a:pt x="458398" y="318977"/>
                </a:cubicBezTo>
                <a:cubicBezTo>
                  <a:pt x="447766" y="315433"/>
                  <a:pt x="435826" y="314561"/>
                  <a:pt x="426501" y="308344"/>
                </a:cubicBezTo>
                <a:lnTo>
                  <a:pt x="394603" y="287079"/>
                </a:lnTo>
                <a:cubicBezTo>
                  <a:pt x="391059" y="276446"/>
                  <a:pt x="388982" y="265206"/>
                  <a:pt x="383970" y="255181"/>
                </a:cubicBezTo>
                <a:cubicBezTo>
                  <a:pt x="375601" y="238443"/>
                  <a:pt x="357261" y="213884"/>
                  <a:pt x="341440" y="202018"/>
                </a:cubicBezTo>
                <a:cubicBezTo>
                  <a:pt x="320994" y="186683"/>
                  <a:pt x="302706" y="164500"/>
                  <a:pt x="277645" y="159488"/>
                </a:cubicBezTo>
                <a:cubicBezTo>
                  <a:pt x="247280" y="153415"/>
                  <a:pt x="211993" y="147235"/>
                  <a:pt x="181952" y="138223"/>
                </a:cubicBezTo>
                <a:cubicBezTo>
                  <a:pt x="160482" y="131782"/>
                  <a:pt x="139421" y="124047"/>
                  <a:pt x="118156" y="116958"/>
                </a:cubicBezTo>
                <a:cubicBezTo>
                  <a:pt x="107524" y="113414"/>
                  <a:pt x="95584" y="112542"/>
                  <a:pt x="86259" y="106325"/>
                </a:cubicBezTo>
                <a:lnTo>
                  <a:pt x="54361" y="85060"/>
                </a:lnTo>
                <a:cubicBezTo>
                  <a:pt x="47273" y="74428"/>
                  <a:pt x="43074" y="61146"/>
                  <a:pt x="33096" y="53163"/>
                </a:cubicBezTo>
                <a:cubicBezTo>
                  <a:pt x="24344" y="46162"/>
                  <a:pt x="12406" y="42530"/>
                  <a:pt x="1198" y="42530"/>
                </a:cubicBezTo>
                <a:cubicBezTo>
                  <a:pt x="-3814" y="42530"/>
                  <a:pt x="8287" y="49619"/>
                  <a:pt x="11831" y="53163"/>
                </a:cubicBezTo>
                <a:lnTo>
                  <a:pt x="128789" y="53163"/>
                </a:lnTo>
                <a:cubicBezTo>
                  <a:pt x="160687" y="49619"/>
                  <a:pt x="192388" y="42530"/>
                  <a:pt x="224482" y="42530"/>
                </a:cubicBezTo>
                <a:cubicBezTo>
                  <a:pt x="240548" y="42530"/>
                  <a:pt x="327101" y="73192"/>
                  <a:pt x="330808" y="74428"/>
                </a:cubicBezTo>
                <a:lnTo>
                  <a:pt x="490296" y="127591"/>
                </a:lnTo>
                <a:cubicBezTo>
                  <a:pt x="490301" y="127593"/>
                  <a:pt x="554086" y="148852"/>
                  <a:pt x="554091" y="148856"/>
                </a:cubicBezTo>
                <a:cubicBezTo>
                  <a:pt x="564724" y="155944"/>
                  <a:pt x="574312" y="164931"/>
                  <a:pt x="585989" y="170121"/>
                </a:cubicBezTo>
                <a:cubicBezTo>
                  <a:pt x="606472" y="179225"/>
                  <a:pt x="631133" y="178952"/>
                  <a:pt x="649784" y="191386"/>
                </a:cubicBezTo>
                <a:cubicBezTo>
                  <a:pt x="741204" y="252331"/>
                  <a:pt x="625534" y="179260"/>
                  <a:pt x="713580" y="223284"/>
                </a:cubicBezTo>
                <a:cubicBezTo>
                  <a:pt x="796018" y="264504"/>
                  <a:pt x="697205" y="228459"/>
                  <a:pt x="777375" y="255181"/>
                </a:cubicBezTo>
                <a:cubicBezTo>
                  <a:pt x="891360" y="331170"/>
                  <a:pt x="718369" y="212832"/>
                  <a:pt x="841170" y="308344"/>
                </a:cubicBezTo>
                <a:cubicBezTo>
                  <a:pt x="861344" y="324035"/>
                  <a:pt x="883701" y="336697"/>
                  <a:pt x="904966" y="350874"/>
                </a:cubicBezTo>
                <a:cubicBezTo>
                  <a:pt x="915598" y="357962"/>
                  <a:pt x="924740" y="368098"/>
                  <a:pt x="936863" y="372139"/>
                </a:cubicBezTo>
                <a:cubicBezTo>
                  <a:pt x="1053201" y="410920"/>
                  <a:pt x="876982" y="349070"/>
                  <a:pt x="1000659" y="404037"/>
                </a:cubicBezTo>
                <a:cubicBezTo>
                  <a:pt x="1021142" y="413141"/>
                  <a:pt x="1043189" y="418214"/>
                  <a:pt x="1064454" y="425302"/>
                </a:cubicBezTo>
                <a:lnTo>
                  <a:pt x="1096352" y="435935"/>
                </a:lnTo>
                <a:lnTo>
                  <a:pt x="1160147" y="457200"/>
                </a:lnTo>
                <a:cubicBezTo>
                  <a:pt x="1170780" y="460744"/>
                  <a:pt x="1181172" y="465114"/>
                  <a:pt x="1192045" y="467832"/>
                </a:cubicBezTo>
                <a:cubicBezTo>
                  <a:pt x="1206222" y="471376"/>
                  <a:pt x="1220310" y="475295"/>
                  <a:pt x="1234575" y="478465"/>
                </a:cubicBezTo>
                <a:cubicBezTo>
                  <a:pt x="1279163" y="488374"/>
                  <a:pt x="1305358" y="492035"/>
                  <a:pt x="1351533" y="499730"/>
                </a:cubicBezTo>
                <a:cubicBezTo>
                  <a:pt x="1369254" y="496186"/>
                  <a:pt x="1387261" y="493853"/>
                  <a:pt x="1404696" y="489098"/>
                </a:cubicBezTo>
                <a:cubicBezTo>
                  <a:pt x="1423993" y="483835"/>
                  <a:pt x="1484791" y="459823"/>
                  <a:pt x="1511021" y="457200"/>
                </a:cubicBezTo>
                <a:cubicBezTo>
                  <a:pt x="1567557" y="451546"/>
                  <a:pt x="1624435" y="450111"/>
                  <a:pt x="1681142" y="446567"/>
                </a:cubicBezTo>
                <a:lnTo>
                  <a:pt x="1904426" y="372139"/>
                </a:lnTo>
                <a:lnTo>
                  <a:pt x="1968221" y="350874"/>
                </a:lnTo>
                <a:lnTo>
                  <a:pt x="2000119" y="340242"/>
                </a:lnTo>
                <a:cubicBezTo>
                  <a:pt x="2010752" y="329609"/>
                  <a:pt x="2020148" y="317576"/>
                  <a:pt x="2032017" y="308344"/>
                </a:cubicBezTo>
                <a:cubicBezTo>
                  <a:pt x="2052191" y="292653"/>
                  <a:pt x="2095812" y="265814"/>
                  <a:pt x="2095812" y="265814"/>
                </a:cubicBezTo>
                <a:cubicBezTo>
                  <a:pt x="2102900" y="255181"/>
                  <a:pt x="2107460" y="242331"/>
                  <a:pt x="2117077" y="233916"/>
                </a:cubicBezTo>
                <a:cubicBezTo>
                  <a:pt x="2167813" y="189522"/>
                  <a:pt x="2184439" y="190198"/>
                  <a:pt x="2244668" y="170121"/>
                </a:cubicBezTo>
                <a:cubicBezTo>
                  <a:pt x="2255301" y="166577"/>
                  <a:pt x="2265511" y="161330"/>
                  <a:pt x="2276566" y="159488"/>
                </a:cubicBezTo>
                <a:cubicBezTo>
                  <a:pt x="2396576" y="139487"/>
                  <a:pt x="2309806" y="151797"/>
                  <a:pt x="2499849" y="138223"/>
                </a:cubicBezTo>
                <a:lnTo>
                  <a:pt x="2638073" y="127591"/>
                </a:lnTo>
                <a:lnTo>
                  <a:pt x="2733766" y="95693"/>
                </a:lnTo>
                <a:cubicBezTo>
                  <a:pt x="2744398" y="92149"/>
                  <a:pt x="2754790" y="87778"/>
                  <a:pt x="2765663" y="85060"/>
                </a:cubicBezTo>
                <a:lnTo>
                  <a:pt x="2850724" y="63795"/>
                </a:lnTo>
                <a:cubicBezTo>
                  <a:pt x="2864355" y="60387"/>
                  <a:pt x="2909895" y="50159"/>
                  <a:pt x="2925152" y="42530"/>
                </a:cubicBezTo>
                <a:cubicBezTo>
                  <a:pt x="2936581" y="36815"/>
                  <a:pt x="2945620" y="26980"/>
                  <a:pt x="2957049" y="21265"/>
                </a:cubicBezTo>
                <a:cubicBezTo>
                  <a:pt x="2967074" y="16253"/>
                  <a:pt x="2979621" y="16849"/>
                  <a:pt x="2988947" y="10632"/>
                </a:cubicBezTo>
                <a:cubicBezTo>
                  <a:pt x="2991896" y="8666"/>
                  <a:pt x="2988947" y="1772"/>
                  <a:pt x="2988947" y="0"/>
                </a:cubicBezTo>
                <a:close/>
              </a:path>
            </a:pathLst>
          </a:custGeom>
          <a:solidFill>
            <a:srgbClr val="654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TextBox 35">
            <a:extLst>
              <a:ext uri="{FF2B5EF4-FFF2-40B4-BE49-F238E27FC236}">
                <a16:creationId xmlns:a16="http://schemas.microsoft.com/office/drawing/2014/main" id="{881C6991-A1C1-374B-95AE-6D78CFEA2C13}"/>
              </a:ext>
            </a:extLst>
          </p:cNvPr>
          <p:cNvSpPr txBox="1"/>
          <p:nvPr/>
        </p:nvSpPr>
        <p:spPr>
          <a:xfrm>
            <a:off x="4521618" y="2574423"/>
            <a:ext cx="1143262" cy="2400657"/>
          </a:xfrm>
          <a:prstGeom prst="rect">
            <a:avLst/>
          </a:prstGeom>
          <a:noFill/>
        </p:spPr>
        <p:txBody>
          <a:bodyPr wrap="none" rtlCol="0">
            <a:spAutoFit/>
          </a:bodyPr>
          <a:lstStyle/>
          <a:p>
            <a:r>
              <a:rPr lang="en-US" sz="15000" dirty="0"/>
              <a:t>≠</a:t>
            </a:r>
          </a:p>
        </p:txBody>
      </p:sp>
    </p:spTree>
    <p:extLst>
      <p:ext uri="{BB962C8B-B14F-4D97-AF65-F5344CB8AC3E}">
        <p14:creationId xmlns:p14="http://schemas.microsoft.com/office/powerpoint/2010/main" val="1470776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long bridge over some water&#10;&#10;Description automatically generated">
            <a:extLst>
              <a:ext uri="{FF2B5EF4-FFF2-40B4-BE49-F238E27FC236}">
                <a16:creationId xmlns:a16="http://schemas.microsoft.com/office/drawing/2014/main" id="{461D993A-EFF9-964E-BE2E-4BF7F5A38FF8}"/>
              </a:ext>
            </a:extLst>
          </p:cNvPr>
          <p:cNvPicPr>
            <a:picLocks noChangeAspect="1"/>
          </p:cNvPicPr>
          <p:nvPr/>
        </p:nvPicPr>
        <p:blipFill rotWithShape="1">
          <a:blip r:embed="rId4"/>
          <a:srcRect t="10480" b="14520"/>
          <a:stretch/>
        </p:blipFill>
        <p:spPr>
          <a:xfrm>
            <a:off x="0" y="0"/>
            <a:ext cx="12192000" cy="6858000"/>
          </a:xfrm>
          <a:prstGeom prst="rect">
            <a:avLst/>
          </a:prstGeom>
        </p:spPr>
      </p:pic>
      <p:sp>
        <p:nvSpPr>
          <p:cNvPr id="5" name="Content Placeholder 2">
            <a:extLst>
              <a:ext uri="{FF2B5EF4-FFF2-40B4-BE49-F238E27FC236}">
                <a16:creationId xmlns:a16="http://schemas.microsoft.com/office/drawing/2014/main" id="{672220DD-5028-714C-83B1-DBB4377C542A}"/>
              </a:ext>
            </a:extLst>
          </p:cNvPr>
          <p:cNvSpPr txBox="1">
            <a:spLocks/>
          </p:cNvSpPr>
          <p:nvPr/>
        </p:nvSpPr>
        <p:spPr>
          <a:xfrm>
            <a:off x="838200" y="1855033"/>
            <a:ext cx="10515600" cy="1573967"/>
          </a:xfrm>
          <a:prstGeom prst="rect">
            <a:avLst/>
          </a:prstGeom>
          <a:solidFill>
            <a:schemeClr val="bg1"/>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How does the relative importance of temperature and oxygen as drivers of bottom-water oxygen demand change over time?</a:t>
            </a:r>
          </a:p>
        </p:txBody>
      </p:sp>
    </p:spTree>
    <p:custDataLst>
      <p:tags r:id="rId1"/>
    </p:custDataLst>
    <p:extLst>
      <p:ext uri="{BB962C8B-B14F-4D97-AF65-F5344CB8AC3E}">
        <p14:creationId xmlns:p14="http://schemas.microsoft.com/office/powerpoint/2010/main" val="1525719270"/>
      </p:ext>
    </p:extLst>
  </p:cSld>
  <p:clrMapOvr>
    <a:masterClrMapping/>
  </p:clrMapOvr>
  <mc:AlternateContent xmlns:mc="http://schemas.openxmlformats.org/markup-compatibility/2006" xmlns:p14="http://schemas.microsoft.com/office/powerpoint/2010/main">
    <mc:Choice Requires="p14">
      <p:transition spd="slow" p14:dur="2000" advTm="78933"/>
    </mc:Choice>
    <mc:Fallback xmlns="">
      <p:transition spd="slow" advTm="7893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CC78744B-3F88-674E-B81D-BBF75A1D4631}"/>
              </a:ext>
            </a:extLst>
          </p:cNvPr>
          <p:cNvPicPr>
            <a:picLocks noChangeAspect="1"/>
          </p:cNvPicPr>
          <p:nvPr/>
        </p:nvPicPr>
        <p:blipFill rotWithShape="1">
          <a:blip r:embed="rId4">
            <a:alphaModFix amt="30000"/>
            <a:extLst>
              <a:ext uri="{BEBA8EAE-BF5A-486C-A8C5-ECC9F3942E4B}">
                <a14:imgProps xmlns:a14="http://schemas.microsoft.com/office/drawing/2010/main">
                  <a14:imgLayer r:embed="rId5">
                    <a14:imgEffect>
                      <a14:saturation sat="0"/>
                    </a14:imgEffect>
                    <a14:imgEffect>
                      <a14:brightnessContrast bright="-64000"/>
                    </a14:imgEffect>
                  </a14:imgLayer>
                </a14:imgProps>
              </a:ext>
            </a:extLst>
          </a:blip>
          <a:srcRect l="21066"/>
          <a:stretch/>
        </p:blipFill>
        <p:spPr>
          <a:xfrm rot="21198037">
            <a:off x="2980116" y="-3082270"/>
            <a:ext cx="9086903" cy="10179818"/>
          </a:xfrm>
          <a:prstGeom prst="rect">
            <a:avLst/>
          </a:prstGeom>
          <a:noFill/>
        </p:spPr>
      </p:pic>
      <p:sp>
        <p:nvSpPr>
          <p:cNvPr id="14" name="Triangle 13">
            <a:extLst>
              <a:ext uri="{FF2B5EF4-FFF2-40B4-BE49-F238E27FC236}">
                <a16:creationId xmlns:a16="http://schemas.microsoft.com/office/drawing/2014/main" id="{ECA21A03-AFE1-0842-A8CE-C835ADE4D457}"/>
              </a:ext>
            </a:extLst>
          </p:cNvPr>
          <p:cNvSpPr/>
          <p:nvPr/>
        </p:nvSpPr>
        <p:spPr>
          <a:xfrm rot="5400000">
            <a:off x="8300764" y="2890126"/>
            <a:ext cx="2757849" cy="768100"/>
          </a:xfrm>
          <a:prstGeom prst="triangle">
            <a:avLst>
              <a:gd name="adj" fmla="val 63181"/>
            </a:avLst>
          </a:prstGeom>
          <a:solidFill>
            <a:schemeClr val="accent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FCR_systems.png">
            <a:extLst>
              <a:ext uri="{FF2B5EF4-FFF2-40B4-BE49-F238E27FC236}">
                <a16:creationId xmlns:a16="http://schemas.microsoft.com/office/drawing/2014/main" id="{6D00075F-6ADF-5145-B737-B860866C5737}"/>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1231409" y="5331651"/>
            <a:ext cx="4124504" cy="1334302"/>
          </a:xfrm>
          <a:prstGeom prst="rect">
            <a:avLst/>
          </a:prstGeom>
          <a:ln>
            <a:solidFill>
              <a:schemeClr val="tx1">
                <a:alpha val="30000"/>
              </a:schemeClr>
            </a:solidFill>
          </a:ln>
        </p:spPr>
      </p:pic>
      <p:pic>
        <p:nvPicPr>
          <p:cNvPr id="7" name="Picture 6" descr="AGSSS.jpg">
            <a:extLst>
              <a:ext uri="{FF2B5EF4-FFF2-40B4-BE49-F238E27FC236}">
                <a16:creationId xmlns:a16="http://schemas.microsoft.com/office/drawing/2014/main" id="{23C27761-F23B-4C4C-B6C6-464D2000AD62}"/>
              </a:ext>
            </a:extLst>
          </p:cNvPr>
          <p:cNvPicPr>
            <a:picLocks noChangeAspect="1"/>
          </p:cNvPicPr>
          <p:nvPr/>
        </p:nvPicPr>
        <p:blipFill rotWithShape="1">
          <a:blip r:embed="rId7" cstate="hqprint">
            <a:extLst>
              <a:ext uri="{28A0092B-C50C-407E-A947-70E740481C1C}">
                <a14:useLocalDpi xmlns:a14="http://schemas.microsoft.com/office/drawing/2010/main"/>
              </a:ext>
            </a:extLst>
          </a:blip>
          <a:srcRect/>
          <a:stretch/>
        </p:blipFill>
        <p:spPr>
          <a:xfrm rot="5400000">
            <a:off x="1085528" y="3169208"/>
            <a:ext cx="2085464" cy="1793701"/>
          </a:xfrm>
          <a:prstGeom prst="rect">
            <a:avLst/>
          </a:prstGeom>
          <a:ln>
            <a:solidFill>
              <a:schemeClr val="tx1">
                <a:alpha val="30000"/>
              </a:schemeClr>
            </a:solidFill>
          </a:ln>
          <a:effectLst/>
        </p:spPr>
      </p:pic>
      <p:sp>
        <p:nvSpPr>
          <p:cNvPr id="2" name="Title 1">
            <a:extLst>
              <a:ext uri="{FF2B5EF4-FFF2-40B4-BE49-F238E27FC236}">
                <a16:creationId xmlns:a16="http://schemas.microsoft.com/office/drawing/2014/main" id="{5779E576-7C21-3D45-9B4A-19B12550CF62}"/>
              </a:ext>
            </a:extLst>
          </p:cNvPr>
          <p:cNvSpPr>
            <a:spLocks noGrp="1"/>
          </p:cNvSpPr>
          <p:nvPr>
            <p:ph type="title"/>
          </p:nvPr>
        </p:nvSpPr>
        <p:spPr>
          <a:xfrm>
            <a:off x="827000" y="310831"/>
            <a:ext cx="8142891" cy="1325563"/>
          </a:xfrm>
          <a:solidFill>
            <a:schemeClr val="bg1">
              <a:alpha val="60000"/>
            </a:schemeClr>
          </a:solidFill>
        </p:spPr>
        <p:txBody>
          <a:bodyPr>
            <a:normAutofit/>
          </a:bodyPr>
          <a:lstStyle/>
          <a:p>
            <a:r>
              <a:rPr lang="en-US" sz="2800" dirty="0"/>
              <a:t>Six years of oxygenation have provided a unique opportunity to analyze these factors on a whole-ecosystem scale</a:t>
            </a:r>
          </a:p>
        </p:txBody>
      </p:sp>
      <p:grpSp>
        <p:nvGrpSpPr>
          <p:cNvPr id="26" name="Group 25">
            <a:extLst>
              <a:ext uri="{FF2B5EF4-FFF2-40B4-BE49-F238E27FC236}">
                <a16:creationId xmlns:a16="http://schemas.microsoft.com/office/drawing/2014/main" id="{353C5325-E077-164F-B5FD-6224511CC86E}"/>
              </a:ext>
            </a:extLst>
          </p:cNvPr>
          <p:cNvGrpSpPr/>
          <p:nvPr/>
        </p:nvGrpSpPr>
        <p:grpSpPr>
          <a:xfrm>
            <a:off x="6541478" y="1895251"/>
            <a:ext cx="2760105" cy="2768399"/>
            <a:chOff x="4615972" y="2073644"/>
            <a:chExt cx="2538612" cy="2546240"/>
          </a:xfrm>
        </p:grpSpPr>
        <p:pic>
          <p:nvPicPr>
            <p:cNvPr id="20" name="Picture 19" descr="A picture containing grass, black, sitting, standing&#10;&#10;Description automatically generated">
              <a:extLst>
                <a:ext uri="{FF2B5EF4-FFF2-40B4-BE49-F238E27FC236}">
                  <a16:creationId xmlns:a16="http://schemas.microsoft.com/office/drawing/2014/main" id="{4439E67A-169E-A34B-9EC5-C4A2549B7AE7}"/>
                </a:ext>
              </a:extLst>
            </p:cNvPr>
            <p:cNvPicPr>
              <a:picLocks noChangeAspect="1"/>
            </p:cNvPicPr>
            <p:nvPr/>
          </p:nvPicPr>
          <p:blipFill rotWithShape="1">
            <a:blip r:embed="rId8"/>
            <a:srcRect r="36577"/>
            <a:stretch/>
          </p:blipFill>
          <p:spPr>
            <a:xfrm>
              <a:off x="4615972" y="2073644"/>
              <a:ext cx="1899128" cy="2546240"/>
            </a:xfrm>
            <a:prstGeom prst="rect">
              <a:avLst/>
            </a:prstGeom>
          </p:spPr>
        </p:pic>
        <p:pic>
          <p:nvPicPr>
            <p:cNvPr id="24" name="Picture 23" descr="A picture containing outdoor, grass, bird, standing&#10;&#10;Description automatically generated">
              <a:extLst>
                <a:ext uri="{FF2B5EF4-FFF2-40B4-BE49-F238E27FC236}">
                  <a16:creationId xmlns:a16="http://schemas.microsoft.com/office/drawing/2014/main" id="{812FFBE6-8689-D244-8BC4-CFD635A4507B}"/>
                </a:ext>
              </a:extLst>
            </p:cNvPr>
            <p:cNvPicPr>
              <a:picLocks noChangeAspect="1"/>
            </p:cNvPicPr>
            <p:nvPr/>
          </p:nvPicPr>
          <p:blipFill rotWithShape="1">
            <a:blip r:embed="rId9"/>
            <a:srcRect l="62032" r="14375"/>
            <a:stretch/>
          </p:blipFill>
          <p:spPr>
            <a:xfrm>
              <a:off x="6448122" y="2073644"/>
              <a:ext cx="706462" cy="2546240"/>
            </a:xfrm>
            <a:prstGeom prst="rect">
              <a:avLst/>
            </a:prstGeom>
          </p:spPr>
        </p:pic>
        <p:sp>
          <p:nvSpPr>
            <p:cNvPr id="25" name="Freeform 24">
              <a:extLst>
                <a:ext uri="{FF2B5EF4-FFF2-40B4-BE49-F238E27FC236}">
                  <a16:creationId xmlns:a16="http://schemas.microsoft.com/office/drawing/2014/main" id="{4C19F9F7-9F9E-D649-9104-FBC6A0E27711}"/>
                </a:ext>
              </a:extLst>
            </p:cNvPr>
            <p:cNvSpPr/>
            <p:nvPr/>
          </p:nvSpPr>
          <p:spPr>
            <a:xfrm>
              <a:off x="5764949" y="2740139"/>
              <a:ext cx="434922" cy="1219744"/>
            </a:xfrm>
            <a:custGeom>
              <a:avLst/>
              <a:gdLst>
                <a:gd name="connsiteX0" fmla="*/ 368300 w 422275"/>
                <a:gd name="connsiteY0" fmla="*/ 0 h 1184275"/>
                <a:gd name="connsiteX1" fmla="*/ 368300 w 422275"/>
                <a:gd name="connsiteY1" fmla="*/ 0 h 1184275"/>
                <a:gd name="connsiteX2" fmla="*/ 339725 w 422275"/>
                <a:gd name="connsiteY2" fmla="*/ 6350 h 1184275"/>
                <a:gd name="connsiteX3" fmla="*/ 330200 w 422275"/>
                <a:gd name="connsiteY3" fmla="*/ 12700 h 1184275"/>
                <a:gd name="connsiteX4" fmla="*/ 311150 w 422275"/>
                <a:gd name="connsiteY4" fmla="*/ 22225 h 1184275"/>
                <a:gd name="connsiteX5" fmla="*/ 298450 w 422275"/>
                <a:gd name="connsiteY5" fmla="*/ 38100 h 1184275"/>
                <a:gd name="connsiteX6" fmla="*/ 292100 w 422275"/>
                <a:gd name="connsiteY6" fmla="*/ 57150 h 1184275"/>
                <a:gd name="connsiteX7" fmla="*/ 288925 w 422275"/>
                <a:gd name="connsiteY7" fmla="*/ 66675 h 1184275"/>
                <a:gd name="connsiteX8" fmla="*/ 266700 w 422275"/>
                <a:gd name="connsiteY8" fmla="*/ 92075 h 1184275"/>
                <a:gd name="connsiteX9" fmla="*/ 254000 w 422275"/>
                <a:gd name="connsiteY9" fmla="*/ 107950 h 1184275"/>
                <a:gd name="connsiteX10" fmla="*/ 241300 w 422275"/>
                <a:gd name="connsiteY10" fmla="*/ 127000 h 1184275"/>
                <a:gd name="connsiteX11" fmla="*/ 228600 w 422275"/>
                <a:gd name="connsiteY11" fmla="*/ 146050 h 1184275"/>
                <a:gd name="connsiteX12" fmla="*/ 222250 w 422275"/>
                <a:gd name="connsiteY12" fmla="*/ 155575 h 1184275"/>
                <a:gd name="connsiteX13" fmla="*/ 215900 w 422275"/>
                <a:gd name="connsiteY13" fmla="*/ 165100 h 1184275"/>
                <a:gd name="connsiteX14" fmla="*/ 206375 w 422275"/>
                <a:gd name="connsiteY14" fmla="*/ 184150 h 1184275"/>
                <a:gd name="connsiteX15" fmla="*/ 200025 w 422275"/>
                <a:gd name="connsiteY15" fmla="*/ 203200 h 1184275"/>
                <a:gd name="connsiteX16" fmla="*/ 196850 w 422275"/>
                <a:gd name="connsiteY16" fmla="*/ 212725 h 1184275"/>
                <a:gd name="connsiteX17" fmla="*/ 193675 w 422275"/>
                <a:gd name="connsiteY17" fmla="*/ 222250 h 1184275"/>
                <a:gd name="connsiteX18" fmla="*/ 190500 w 422275"/>
                <a:gd name="connsiteY18" fmla="*/ 231775 h 1184275"/>
                <a:gd name="connsiteX19" fmla="*/ 184150 w 422275"/>
                <a:gd name="connsiteY19" fmla="*/ 257175 h 1184275"/>
                <a:gd name="connsiteX20" fmla="*/ 180975 w 422275"/>
                <a:gd name="connsiteY20" fmla="*/ 269875 h 1184275"/>
                <a:gd name="connsiteX21" fmla="*/ 171450 w 422275"/>
                <a:gd name="connsiteY21" fmla="*/ 298450 h 1184275"/>
                <a:gd name="connsiteX22" fmla="*/ 158750 w 422275"/>
                <a:gd name="connsiteY22" fmla="*/ 336550 h 1184275"/>
                <a:gd name="connsiteX23" fmla="*/ 149225 w 422275"/>
                <a:gd name="connsiteY23" fmla="*/ 355600 h 1184275"/>
                <a:gd name="connsiteX24" fmla="*/ 139700 w 422275"/>
                <a:gd name="connsiteY24" fmla="*/ 358775 h 1184275"/>
                <a:gd name="connsiteX25" fmla="*/ 127000 w 422275"/>
                <a:gd name="connsiteY25" fmla="*/ 377825 h 1184275"/>
                <a:gd name="connsiteX26" fmla="*/ 120650 w 422275"/>
                <a:gd name="connsiteY26" fmla="*/ 396875 h 1184275"/>
                <a:gd name="connsiteX27" fmla="*/ 107950 w 422275"/>
                <a:gd name="connsiteY27" fmla="*/ 415925 h 1184275"/>
                <a:gd name="connsiteX28" fmla="*/ 104775 w 422275"/>
                <a:gd name="connsiteY28" fmla="*/ 463550 h 1184275"/>
                <a:gd name="connsiteX29" fmla="*/ 88900 w 422275"/>
                <a:gd name="connsiteY29" fmla="*/ 536575 h 1184275"/>
                <a:gd name="connsiteX30" fmla="*/ 88900 w 422275"/>
                <a:gd name="connsiteY30" fmla="*/ 536575 h 1184275"/>
                <a:gd name="connsiteX31" fmla="*/ 82550 w 422275"/>
                <a:gd name="connsiteY31" fmla="*/ 571500 h 1184275"/>
                <a:gd name="connsiteX32" fmla="*/ 44450 w 422275"/>
                <a:gd name="connsiteY32" fmla="*/ 631825 h 1184275"/>
                <a:gd name="connsiteX33" fmla="*/ 47625 w 422275"/>
                <a:gd name="connsiteY33" fmla="*/ 676275 h 1184275"/>
                <a:gd name="connsiteX34" fmla="*/ 31750 w 422275"/>
                <a:gd name="connsiteY34" fmla="*/ 720725 h 1184275"/>
                <a:gd name="connsiteX35" fmla="*/ 31750 w 422275"/>
                <a:gd name="connsiteY35" fmla="*/ 720725 h 1184275"/>
                <a:gd name="connsiteX36" fmla="*/ 25400 w 422275"/>
                <a:gd name="connsiteY36" fmla="*/ 755650 h 1184275"/>
                <a:gd name="connsiteX37" fmla="*/ 9525 w 422275"/>
                <a:gd name="connsiteY37" fmla="*/ 828675 h 1184275"/>
                <a:gd name="connsiteX38" fmla="*/ 15875 w 422275"/>
                <a:gd name="connsiteY38" fmla="*/ 866775 h 1184275"/>
                <a:gd name="connsiteX39" fmla="*/ 0 w 422275"/>
                <a:gd name="connsiteY39" fmla="*/ 914400 h 1184275"/>
                <a:gd name="connsiteX40" fmla="*/ 6350 w 422275"/>
                <a:gd name="connsiteY40" fmla="*/ 958850 h 1184275"/>
                <a:gd name="connsiteX41" fmla="*/ 31750 w 422275"/>
                <a:gd name="connsiteY41" fmla="*/ 993775 h 1184275"/>
                <a:gd name="connsiteX42" fmla="*/ 31750 w 422275"/>
                <a:gd name="connsiteY42" fmla="*/ 993775 h 1184275"/>
                <a:gd name="connsiteX43" fmla="*/ 22225 w 422275"/>
                <a:gd name="connsiteY43" fmla="*/ 1044575 h 1184275"/>
                <a:gd name="connsiteX44" fmla="*/ 44450 w 422275"/>
                <a:gd name="connsiteY44" fmla="*/ 1060450 h 1184275"/>
                <a:gd name="connsiteX45" fmla="*/ 85725 w 422275"/>
                <a:gd name="connsiteY45" fmla="*/ 1054100 h 1184275"/>
                <a:gd name="connsiteX46" fmla="*/ 120650 w 422275"/>
                <a:gd name="connsiteY46" fmla="*/ 1076325 h 1184275"/>
                <a:gd name="connsiteX47" fmla="*/ 130175 w 422275"/>
                <a:gd name="connsiteY47" fmla="*/ 1066800 h 1184275"/>
                <a:gd name="connsiteX48" fmla="*/ 158750 w 422275"/>
                <a:gd name="connsiteY48" fmla="*/ 1092200 h 1184275"/>
                <a:gd name="connsiteX49" fmla="*/ 196850 w 422275"/>
                <a:gd name="connsiteY49" fmla="*/ 1174750 h 1184275"/>
                <a:gd name="connsiteX50" fmla="*/ 247650 w 422275"/>
                <a:gd name="connsiteY50" fmla="*/ 1184275 h 1184275"/>
                <a:gd name="connsiteX51" fmla="*/ 298450 w 422275"/>
                <a:gd name="connsiteY51" fmla="*/ 1165225 h 1184275"/>
                <a:gd name="connsiteX52" fmla="*/ 304800 w 422275"/>
                <a:gd name="connsiteY52" fmla="*/ 1136650 h 1184275"/>
                <a:gd name="connsiteX53" fmla="*/ 288925 w 422275"/>
                <a:gd name="connsiteY53" fmla="*/ 1104900 h 1184275"/>
                <a:gd name="connsiteX54" fmla="*/ 298450 w 422275"/>
                <a:gd name="connsiteY54" fmla="*/ 1076325 h 1184275"/>
                <a:gd name="connsiteX55" fmla="*/ 292100 w 422275"/>
                <a:gd name="connsiteY55" fmla="*/ 1022350 h 1184275"/>
                <a:gd name="connsiteX56" fmla="*/ 295275 w 422275"/>
                <a:gd name="connsiteY56" fmla="*/ 1012825 h 1184275"/>
                <a:gd name="connsiteX57" fmla="*/ 320675 w 422275"/>
                <a:gd name="connsiteY57" fmla="*/ 1003300 h 1184275"/>
                <a:gd name="connsiteX58" fmla="*/ 327025 w 422275"/>
                <a:gd name="connsiteY58" fmla="*/ 984250 h 1184275"/>
                <a:gd name="connsiteX59" fmla="*/ 336550 w 422275"/>
                <a:gd name="connsiteY59" fmla="*/ 977900 h 1184275"/>
                <a:gd name="connsiteX60" fmla="*/ 339725 w 422275"/>
                <a:gd name="connsiteY60" fmla="*/ 968375 h 1184275"/>
                <a:gd name="connsiteX61" fmla="*/ 368300 w 422275"/>
                <a:gd name="connsiteY61" fmla="*/ 946150 h 1184275"/>
                <a:gd name="connsiteX62" fmla="*/ 381000 w 422275"/>
                <a:gd name="connsiteY62" fmla="*/ 927100 h 1184275"/>
                <a:gd name="connsiteX63" fmla="*/ 374650 w 422275"/>
                <a:gd name="connsiteY63" fmla="*/ 904875 h 1184275"/>
                <a:gd name="connsiteX64" fmla="*/ 365125 w 422275"/>
                <a:gd name="connsiteY64" fmla="*/ 901700 h 1184275"/>
                <a:gd name="connsiteX65" fmla="*/ 339725 w 422275"/>
                <a:gd name="connsiteY65" fmla="*/ 904875 h 1184275"/>
                <a:gd name="connsiteX66" fmla="*/ 311150 w 422275"/>
                <a:gd name="connsiteY66" fmla="*/ 927100 h 1184275"/>
                <a:gd name="connsiteX67" fmla="*/ 301625 w 422275"/>
                <a:gd name="connsiteY67" fmla="*/ 930275 h 1184275"/>
                <a:gd name="connsiteX68" fmla="*/ 292100 w 422275"/>
                <a:gd name="connsiteY68" fmla="*/ 936625 h 1184275"/>
                <a:gd name="connsiteX69" fmla="*/ 257175 w 422275"/>
                <a:gd name="connsiteY69" fmla="*/ 942975 h 1184275"/>
                <a:gd name="connsiteX70" fmla="*/ 228600 w 422275"/>
                <a:gd name="connsiteY70" fmla="*/ 927100 h 1184275"/>
                <a:gd name="connsiteX71" fmla="*/ 219075 w 422275"/>
                <a:gd name="connsiteY71" fmla="*/ 917575 h 1184275"/>
                <a:gd name="connsiteX72" fmla="*/ 193675 w 422275"/>
                <a:gd name="connsiteY72" fmla="*/ 911225 h 1184275"/>
                <a:gd name="connsiteX73" fmla="*/ 152400 w 422275"/>
                <a:gd name="connsiteY73" fmla="*/ 914400 h 1184275"/>
                <a:gd name="connsiteX74" fmla="*/ 146050 w 422275"/>
                <a:gd name="connsiteY74" fmla="*/ 904875 h 1184275"/>
                <a:gd name="connsiteX75" fmla="*/ 136525 w 422275"/>
                <a:gd name="connsiteY75" fmla="*/ 873125 h 1184275"/>
                <a:gd name="connsiteX76" fmla="*/ 136525 w 422275"/>
                <a:gd name="connsiteY76" fmla="*/ 781050 h 1184275"/>
                <a:gd name="connsiteX77" fmla="*/ 142875 w 422275"/>
                <a:gd name="connsiteY77" fmla="*/ 762000 h 1184275"/>
                <a:gd name="connsiteX78" fmla="*/ 149225 w 422275"/>
                <a:gd name="connsiteY78" fmla="*/ 742950 h 1184275"/>
                <a:gd name="connsiteX79" fmla="*/ 152400 w 422275"/>
                <a:gd name="connsiteY79" fmla="*/ 733425 h 1184275"/>
                <a:gd name="connsiteX80" fmla="*/ 155575 w 422275"/>
                <a:gd name="connsiteY80" fmla="*/ 720725 h 1184275"/>
                <a:gd name="connsiteX81" fmla="*/ 161925 w 422275"/>
                <a:gd name="connsiteY81" fmla="*/ 701675 h 1184275"/>
                <a:gd name="connsiteX82" fmla="*/ 165100 w 422275"/>
                <a:gd name="connsiteY82" fmla="*/ 679450 h 1184275"/>
                <a:gd name="connsiteX83" fmla="*/ 171450 w 422275"/>
                <a:gd name="connsiteY83" fmla="*/ 654050 h 1184275"/>
                <a:gd name="connsiteX84" fmla="*/ 180975 w 422275"/>
                <a:gd name="connsiteY84" fmla="*/ 625475 h 1184275"/>
                <a:gd name="connsiteX85" fmla="*/ 190500 w 422275"/>
                <a:gd name="connsiteY85" fmla="*/ 606425 h 1184275"/>
                <a:gd name="connsiteX86" fmla="*/ 200025 w 422275"/>
                <a:gd name="connsiteY86" fmla="*/ 603250 h 1184275"/>
                <a:gd name="connsiteX87" fmla="*/ 200025 w 422275"/>
                <a:gd name="connsiteY87" fmla="*/ 603250 h 1184275"/>
                <a:gd name="connsiteX88" fmla="*/ 222250 w 422275"/>
                <a:gd name="connsiteY88" fmla="*/ 587375 h 1184275"/>
                <a:gd name="connsiteX89" fmla="*/ 231775 w 422275"/>
                <a:gd name="connsiteY89" fmla="*/ 549275 h 1184275"/>
                <a:gd name="connsiteX90" fmla="*/ 247650 w 422275"/>
                <a:gd name="connsiteY90" fmla="*/ 530225 h 1184275"/>
                <a:gd name="connsiteX91" fmla="*/ 257175 w 422275"/>
                <a:gd name="connsiteY91" fmla="*/ 527050 h 1184275"/>
                <a:gd name="connsiteX92" fmla="*/ 266700 w 422275"/>
                <a:gd name="connsiteY92" fmla="*/ 520700 h 1184275"/>
                <a:gd name="connsiteX93" fmla="*/ 276225 w 422275"/>
                <a:gd name="connsiteY93" fmla="*/ 517525 h 1184275"/>
                <a:gd name="connsiteX94" fmla="*/ 295275 w 422275"/>
                <a:gd name="connsiteY94" fmla="*/ 504825 h 1184275"/>
                <a:gd name="connsiteX95" fmla="*/ 301625 w 422275"/>
                <a:gd name="connsiteY95" fmla="*/ 485775 h 1184275"/>
                <a:gd name="connsiteX96" fmla="*/ 304800 w 422275"/>
                <a:gd name="connsiteY96" fmla="*/ 476250 h 1184275"/>
                <a:gd name="connsiteX97" fmla="*/ 307975 w 422275"/>
                <a:gd name="connsiteY97" fmla="*/ 412750 h 1184275"/>
                <a:gd name="connsiteX98" fmla="*/ 320675 w 422275"/>
                <a:gd name="connsiteY98" fmla="*/ 393700 h 1184275"/>
                <a:gd name="connsiteX99" fmla="*/ 336550 w 422275"/>
                <a:gd name="connsiteY99" fmla="*/ 377825 h 1184275"/>
                <a:gd name="connsiteX100" fmla="*/ 339725 w 422275"/>
                <a:gd name="connsiteY100" fmla="*/ 368300 h 1184275"/>
                <a:gd name="connsiteX101" fmla="*/ 355600 w 422275"/>
                <a:gd name="connsiteY101" fmla="*/ 349250 h 1184275"/>
                <a:gd name="connsiteX102" fmla="*/ 361950 w 422275"/>
                <a:gd name="connsiteY102" fmla="*/ 330200 h 1184275"/>
                <a:gd name="connsiteX103" fmla="*/ 365125 w 422275"/>
                <a:gd name="connsiteY103" fmla="*/ 320675 h 1184275"/>
                <a:gd name="connsiteX104" fmla="*/ 349250 w 422275"/>
                <a:gd name="connsiteY104" fmla="*/ 282575 h 1184275"/>
                <a:gd name="connsiteX105" fmla="*/ 346075 w 422275"/>
                <a:gd name="connsiteY105" fmla="*/ 282575 h 1184275"/>
                <a:gd name="connsiteX106" fmla="*/ 346075 w 422275"/>
                <a:gd name="connsiteY106" fmla="*/ 282575 h 1184275"/>
                <a:gd name="connsiteX107" fmla="*/ 339725 w 422275"/>
                <a:gd name="connsiteY107" fmla="*/ 254000 h 1184275"/>
                <a:gd name="connsiteX108" fmla="*/ 349250 w 422275"/>
                <a:gd name="connsiteY108" fmla="*/ 215900 h 1184275"/>
                <a:gd name="connsiteX109" fmla="*/ 352425 w 422275"/>
                <a:gd name="connsiteY109" fmla="*/ 206375 h 1184275"/>
                <a:gd name="connsiteX110" fmla="*/ 355600 w 422275"/>
                <a:gd name="connsiteY110" fmla="*/ 196850 h 1184275"/>
                <a:gd name="connsiteX111" fmla="*/ 361950 w 422275"/>
                <a:gd name="connsiteY111" fmla="*/ 165100 h 1184275"/>
                <a:gd name="connsiteX112" fmla="*/ 365125 w 422275"/>
                <a:gd name="connsiteY112" fmla="*/ 133350 h 1184275"/>
                <a:gd name="connsiteX113" fmla="*/ 371475 w 422275"/>
                <a:gd name="connsiteY113" fmla="*/ 114300 h 1184275"/>
                <a:gd name="connsiteX114" fmla="*/ 381000 w 422275"/>
                <a:gd name="connsiteY114" fmla="*/ 107950 h 1184275"/>
                <a:gd name="connsiteX115" fmla="*/ 393700 w 422275"/>
                <a:gd name="connsiteY115" fmla="*/ 88900 h 1184275"/>
                <a:gd name="connsiteX116" fmla="*/ 400050 w 422275"/>
                <a:gd name="connsiteY116" fmla="*/ 60325 h 1184275"/>
                <a:gd name="connsiteX117" fmla="*/ 406400 w 422275"/>
                <a:gd name="connsiteY117" fmla="*/ 41275 h 1184275"/>
                <a:gd name="connsiteX118" fmla="*/ 409575 w 422275"/>
                <a:gd name="connsiteY118" fmla="*/ 31750 h 1184275"/>
                <a:gd name="connsiteX119" fmla="*/ 412750 w 422275"/>
                <a:gd name="connsiteY119" fmla="*/ 22225 h 1184275"/>
                <a:gd name="connsiteX120" fmla="*/ 422275 w 422275"/>
                <a:gd name="connsiteY120" fmla="*/ 3175 h 1184275"/>
                <a:gd name="connsiteX121" fmla="*/ 368300 w 422275"/>
                <a:gd name="connsiteY121" fmla="*/ 0 h 118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422275" h="1184275">
                  <a:moveTo>
                    <a:pt x="368300" y="0"/>
                  </a:moveTo>
                  <a:lnTo>
                    <a:pt x="368300" y="0"/>
                  </a:lnTo>
                  <a:cubicBezTo>
                    <a:pt x="358775" y="2117"/>
                    <a:pt x="348982" y="3264"/>
                    <a:pt x="339725" y="6350"/>
                  </a:cubicBezTo>
                  <a:cubicBezTo>
                    <a:pt x="336105" y="7557"/>
                    <a:pt x="333613" y="10993"/>
                    <a:pt x="330200" y="12700"/>
                  </a:cubicBezTo>
                  <a:cubicBezTo>
                    <a:pt x="303910" y="25845"/>
                    <a:pt x="338447" y="4027"/>
                    <a:pt x="311150" y="22225"/>
                  </a:cubicBezTo>
                  <a:cubicBezTo>
                    <a:pt x="299571" y="56963"/>
                    <a:pt x="318966" y="5274"/>
                    <a:pt x="298450" y="38100"/>
                  </a:cubicBezTo>
                  <a:cubicBezTo>
                    <a:pt x="294902" y="43776"/>
                    <a:pt x="294217" y="50800"/>
                    <a:pt x="292100" y="57150"/>
                  </a:cubicBezTo>
                  <a:cubicBezTo>
                    <a:pt x="291042" y="60325"/>
                    <a:pt x="290781" y="63890"/>
                    <a:pt x="288925" y="66675"/>
                  </a:cubicBezTo>
                  <a:cubicBezTo>
                    <a:pt x="274108" y="88900"/>
                    <a:pt x="282575" y="81492"/>
                    <a:pt x="266700" y="92075"/>
                  </a:cubicBezTo>
                  <a:cubicBezTo>
                    <a:pt x="259550" y="113525"/>
                    <a:pt x="269466" y="90275"/>
                    <a:pt x="254000" y="107950"/>
                  </a:cubicBezTo>
                  <a:cubicBezTo>
                    <a:pt x="248974" y="113693"/>
                    <a:pt x="245533" y="120650"/>
                    <a:pt x="241300" y="127000"/>
                  </a:cubicBezTo>
                  <a:lnTo>
                    <a:pt x="228600" y="146050"/>
                  </a:lnTo>
                  <a:lnTo>
                    <a:pt x="222250" y="155575"/>
                  </a:lnTo>
                  <a:cubicBezTo>
                    <a:pt x="220133" y="158750"/>
                    <a:pt x="217107" y="161480"/>
                    <a:pt x="215900" y="165100"/>
                  </a:cubicBezTo>
                  <a:cubicBezTo>
                    <a:pt x="204321" y="199838"/>
                    <a:pt x="222788" y="147221"/>
                    <a:pt x="206375" y="184150"/>
                  </a:cubicBezTo>
                  <a:cubicBezTo>
                    <a:pt x="203657" y="190267"/>
                    <a:pt x="202142" y="196850"/>
                    <a:pt x="200025" y="203200"/>
                  </a:cubicBezTo>
                  <a:lnTo>
                    <a:pt x="196850" y="212725"/>
                  </a:lnTo>
                  <a:lnTo>
                    <a:pt x="193675" y="222250"/>
                  </a:lnTo>
                  <a:cubicBezTo>
                    <a:pt x="192617" y="225425"/>
                    <a:pt x="191312" y="228528"/>
                    <a:pt x="190500" y="231775"/>
                  </a:cubicBezTo>
                  <a:lnTo>
                    <a:pt x="184150" y="257175"/>
                  </a:lnTo>
                  <a:cubicBezTo>
                    <a:pt x="183092" y="261408"/>
                    <a:pt x="182355" y="265735"/>
                    <a:pt x="180975" y="269875"/>
                  </a:cubicBezTo>
                  <a:lnTo>
                    <a:pt x="171450" y="298450"/>
                  </a:lnTo>
                  <a:lnTo>
                    <a:pt x="158750" y="336550"/>
                  </a:lnTo>
                  <a:cubicBezTo>
                    <a:pt x="156658" y="342825"/>
                    <a:pt x="154820" y="351124"/>
                    <a:pt x="149225" y="355600"/>
                  </a:cubicBezTo>
                  <a:cubicBezTo>
                    <a:pt x="146612" y="357691"/>
                    <a:pt x="142875" y="357717"/>
                    <a:pt x="139700" y="358775"/>
                  </a:cubicBezTo>
                  <a:cubicBezTo>
                    <a:pt x="129196" y="390287"/>
                    <a:pt x="146819" y="342150"/>
                    <a:pt x="127000" y="377825"/>
                  </a:cubicBezTo>
                  <a:cubicBezTo>
                    <a:pt x="123749" y="383676"/>
                    <a:pt x="124363" y="391306"/>
                    <a:pt x="120650" y="396875"/>
                  </a:cubicBezTo>
                  <a:lnTo>
                    <a:pt x="107950" y="415925"/>
                  </a:lnTo>
                  <a:cubicBezTo>
                    <a:pt x="104074" y="450811"/>
                    <a:pt x="104775" y="434916"/>
                    <a:pt x="104775" y="463550"/>
                  </a:cubicBezTo>
                  <a:lnTo>
                    <a:pt x="88900" y="536575"/>
                  </a:lnTo>
                  <a:lnTo>
                    <a:pt x="88900" y="536575"/>
                  </a:lnTo>
                  <a:lnTo>
                    <a:pt x="82550" y="571500"/>
                  </a:lnTo>
                  <a:lnTo>
                    <a:pt x="44450" y="631825"/>
                  </a:lnTo>
                  <a:lnTo>
                    <a:pt x="47625" y="676275"/>
                  </a:lnTo>
                  <a:lnTo>
                    <a:pt x="31750" y="720725"/>
                  </a:lnTo>
                  <a:lnTo>
                    <a:pt x="31750" y="720725"/>
                  </a:lnTo>
                  <a:lnTo>
                    <a:pt x="25400" y="755650"/>
                  </a:lnTo>
                  <a:lnTo>
                    <a:pt x="9525" y="828675"/>
                  </a:lnTo>
                  <a:lnTo>
                    <a:pt x="15875" y="866775"/>
                  </a:lnTo>
                  <a:lnTo>
                    <a:pt x="0" y="914400"/>
                  </a:lnTo>
                  <a:lnTo>
                    <a:pt x="6350" y="958850"/>
                  </a:lnTo>
                  <a:lnTo>
                    <a:pt x="31750" y="993775"/>
                  </a:lnTo>
                  <a:lnTo>
                    <a:pt x="31750" y="993775"/>
                  </a:lnTo>
                  <a:lnTo>
                    <a:pt x="22225" y="1044575"/>
                  </a:lnTo>
                  <a:lnTo>
                    <a:pt x="44450" y="1060450"/>
                  </a:lnTo>
                  <a:lnTo>
                    <a:pt x="85725" y="1054100"/>
                  </a:lnTo>
                  <a:lnTo>
                    <a:pt x="120650" y="1076325"/>
                  </a:lnTo>
                  <a:lnTo>
                    <a:pt x="130175" y="1066800"/>
                  </a:lnTo>
                  <a:lnTo>
                    <a:pt x="158750" y="1092200"/>
                  </a:lnTo>
                  <a:lnTo>
                    <a:pt x="196850" y="1174750"/>
                  </a:lnTo>
                  <a:lnTo>
                    <a:pt x="247650" y="1184275"/>
                  </a:lnTo>
                  <a:lnTo>
                    <a:pt x="298450" y="1165225"/>
                  </a:lnTo>
                  <a:lnTo>
                    <a:pt x="304800" y="1136650"/>
                  </a:lnTo>
                  <a:lnTo>
                    <a:pt x="288925" y="1104900"/>
                  </a:lnTo>
                  <a:lnTo>
                    <a:pt x="298450" y="1076325"/>
                  </a:lnTo>
                  <a:lnTo>
                    <a:pt x="292100" y="1022350"/>
                  </a:lnTo>
                  <a:lnTo>
                    <a:pt x="295275" y="1012825"/>
                  </a:lnTo>
                  <a:cubicBezTo>
                    <a:pt x="303742" y="1009650"/>
                    <a:pt x="313954" y="1009349"/>
                    <a:pt x="320675" y="1003300"/>
                  </a:cubicBezTo>
                  <a:cubicBezTo>
                    <a:pt x="325650" y="998822"/>
                    <a:pt x="321456" y="987963"/>
                    <a:pt x="327025" y="984250"/>
                  </a:cubicBezTo>
                  <a:lnTo>
                    <a:pt x="336550" y="977900"/>
                  </a:lnTo>
                  <a:cubicBezTo>
                    <a:pt x="337608" y="974725"/>
                    <a:pt x="337358" y="970742"/>
                    <a:pt x="339725" y="968375"/>
                  </a:cubicBezTo>
                  <a:cubicBezTo>
                    <a:pt x="363733" y="944367"/>
                    <a:pt x="352660" y="966259"/>
                    <a:pt x="368300" y="946150"/>
                  </a:cubicBezTo>
                  <a:cubicBezTo>
                    <a:pt x="372985" y="940126"/>
                    <a:pt x="381000" y="927100"/>
                    <a:pt x="381000" y="927100"/>
                  </a:cubicBezTo>
                  <a:cubicBezTo>
                    <a:pt x="380973" y="926990"/>
                    <a:pt x="376168" y="906393"/>
                    <a:pt x="374650" y="904875"/>
                  </a:cubicBezTo>
                  <a:cubicBezTo>
                    <a:pt x="372283" y="902508"/>
                    <a:pt x="368300" y="902758"/>
                    <a:pt x="365125" y="901700"/>
                  </a:cubicBezTo>
                  <a:cubicBezTo>
                    <a:pt x="356658" y="902758"/>
                    <a:pt x="347760" y="902005"/>
                    <a:pt x="339725" y="904875"/>
                  </a:cubicBezTo>
                  <a:cubicBezTo>
                    <a:pt x="312412" y="914629"/>
                    <a:pt x="328735" y="915377"/>
                    <a:pt x="311150" y="927100"/>
                  </a:cubicBezTo>
                  <a:cubicBezTo>
                    <a:pt x="308365" y="928956"/>
                    <a:pt x="304618" y="928778"/>
                    <a:pt x="301625" y="930275"/>
                  </a:cubicBezTo>
                  <a:cubicBezTo>
                    <a:pt x="298212" y="931982"/>
                    <a:pt x="295673" y="935285"/>
                    <a:pt x="292100" y="936625"/>
                  </a:cubicBezTo>
                  <a:cubicBezTo>
                    <a:pt x="288550" y="937956"/>
                    <a:pt x="259315" y="942618"/>
                    <a:pt x="257175" y="942975"/>
                  </a:cubicBezTo>
                  <a:cubicBezTo>
                    <a:pt x="245197" y="938982"/>
                    <a:pt x="239517" y="938017"/>
                    <a:pt x="228600" y="927100"/>
                  </a:cubicBezTo>
                  <a:cubicBezTo>
                    <a:pt x="225425" y="923925"/>
                    <a:pt x="222811" y="920066"/>
                    <a:pt x="219075" y="917575"/>
                  </a:cubicBezTo>
                  <a:cubicBezTo>
                    <a:pt x="214891" y="914786"/>
                    <a:pt x="195965" y="911683"/>
                    <a:pt x="193675" y="911225"/>
                  </a:cubicBezTo>
                  <a:cubicBezTo>
                    <a:pt x="179917" y="912283"/>
                    <a:pt x="166078" y="916224"/>
                    <a:pt x="152400" y="914400"/>
                  </a:cubicBezTo>
                  <a:cubicBezTo>
                    <a:pt x="148618" y="913896"/>
                    <a:pt x="147600" y="908362"/>
                    <a:pt x="146050" y="904875"/>
                  </a:cubicBezTo>
                  <a:cubicBezTo>
                    <a:pt x="141633" y="894937"/>
                    <a:pt x="139164" y="883680"/>
                    <a:pt x="136525" y="873125"/>
                  </a:cubicBezTo>
                  <a:cubicBezTo>
                    <a:pt x="132856" y="832761"/>
                    <a:pt x="130689" y="827736"/>
                    <a:pt x="136525" y="781050"/>
                  </a:cubicBezTo>
                  <a:cubicBezTo>
                    <a:pt x="137355" y="774408"/>
                    <a:pt x="140758" y="768350"/>
                    <a:pt x="142875" y="762000"/>
                  </a:cubicBezTo>
                  <a:lnTo>
                    <a:pt x="149225" y="742950"/>
                  </a:lnTo>
                  <a:cubicBezTo>
                    <a:pt x="150283" y="739775"/>
                    <a:pt x="151588" y="736672"/>
                    <a:pt x="152400" y="733425"/>
                  </a:cubicBezTo>
                  <a:cubicBezTo>
                    <a:pt x="153458" y="729192"/>
                    <a:pt x="154321" y="724905"/>
                    <a:pt x="155575" y="720725"/>
                  </a:cubicBezTo>
                  <a:cubicBezTo>
                    <a:pt x="157498" y="714314"/>
                    <a:pt x="161925" y="701675"/>
                    <a:pt x="161925" y="701675"/>
                  </a:cubicBezTo>
                  <a:cubicBezTo>
                    <a:pt x="162983" y="694267"/>
                    <a:pt x="163632" y="686788"/>
                    <a:pt x="165100" y="679450"/>
                  </a:cubicBezTo>
                  <a:cubicBezTo>
                    <a:pt x="166812" y="670892"/>
                    <a:pt x="168690" y="662329"/>
                    <a:pt x="171450" y="654050"/>
                  </a:cubicBezTo>
                  <a:lnTo>
                    <a:pt x="180975" y="625475"/>
                  </a:lnTo>
                  <a:cubicBezTo>
                    <a:pt x="183067" y="619200"/>
                    <a:pt x="184905" y="610901"/>
                    <a:pt x="190500" y="606425"/>
                  </a:cubicBezTo>
                  <a:cubicBezTo>
                    <a:pt x="193113" y="604334"/>
                    <a:pt x="200025" y="603250"/>
                    <a:pt x="200025" y="603250"/>
                  </a:cubicBezTo>
                  <a:lnTo>
                    <a:pt x="200025" y="603250"/>
                  </a:lnTo>
                  <a:cubicBezTo>
                    <a:pt x="207433" y="597958"/>
                    <a:pt x="216485" y="594421"/>
                    <a:pt x="222250" y="587375"/>
                  </a:cubicBezTo>
                  <a:cubicBezTo>
                    <a:pt x="229752" y="578206"/>
                    <a:pt x="228350" y="559550"/>
                    <a:pt x="231775" y="549275"/>
                  </a:cubicBezTo>
                  <a:cubicBezTo>
                    <a:pt x="233448" y="544255"/>
                    <a:pt x="243860" y="532751"/>
                    <a:pt x="247650" y="530225"/>
                  </a:cubicBezTo>
                  <a:cubicBezTo>
                    <a:pt x="250435" y="528369"/>
                    <a:pt x="254182" y="528547"/>
                    <a:pt x="257175" y="527050"/>
                  </a:cubicBezTo>
                  <a:cubicBezTo>
                    <a:pt x="260588" y="525343"/>
                    <a:pt x="263287" y="522407"/>
                    <a:pt x="266700" y="520700"/>
                  </a:cubicBezTo>
                  <a:cubicBezTo>
                    <a:pt x="269693" y="519203"/>
                    <a:pt x="273299" y="519150"/>
                    <a:pt x="276225" y="517525"/>
                  </a:cubicBezTo>
                  <a:cubicBezTo>
                    <a:pt x="282896" y="513819"/>
                    <a:pt x="295275" y="504825"/>
                    <a:pt x="295275" y="504825"/>
                  </a:cubicBezTo>
                  <a:lnTo>
                    <a:pt x="301625" y="485775"/>
                  </a:lnTo>
                  <a:lnTo>
                    <a:pt x="304800" y="476250"/>
                  </a:lnTo>
                  <a:cubicBezTo>
                    <a:pt x="305858" y="455083"/>
                    <a:pt x="303973" y="433562"/>
                    <a:pt x="307975" y="412750"/>
                  </a:cubicBezTo>
                  <a:cubicBezTo>
                    <a:pt x="309416" y="405256"/>
                    <a:pt x="316442" y="400050"/>
                    <a:pt x="320675" y="393700"/>
                  </a:cubicBezTo>
                  <a:cubicBezTo>
                    <a:pt x="329142" y="381000"/>
                    <a:pt x="323850" y="386292"/>
                    <a:pt x="336550" y="377825"/>
                  </a:cubicBezTo>
                  <a:cubicBezTo>
                    <a:pt x="337608" y="374650"/>
                    <a:pt x="337869" y="371085"/>
                    <a:pt x="339725" y="368300"/>
                  </a:cubicBezTo>
                  <a:cubicBezTo>
                    <a:pt x="349694" y="353346"/>
                    <a:pt x="348675" y="364832"/>
                    <a:pt x="355600" y="349250"/>
                  </a:cubicBezTo>
                  <a:cubicBezTo>
                    <a:pt x="358318" y="343133"/>
                    <a:pt x="359833" y="336550"/>
                    <a:pt x="361950" y="330200"/>
                  </a:cubicBezTo>
                  <a:lnTo>
                    <a:pt x="365125" y="320675"/>
                  </a:lnTo>
                  <a:cubicBezTo>
                    <a:pt x="364127" y="314685"/>
                    <a:pt x="361453" y="282575"/>
                    <a:pt x="349250" y="282575"/>
                  </a:cubicBezTo>
                  <a:lnTo>
                    <a:pt x="346075" y="282575"/>
                  </a:lnTo>
                  <a:lnTo>
                    <a:pt x="346075" y="282575"/>
                  </a:lnTo>
                  <a:cubicBezTo>
                    <a:pt x="343958" y="273050"/>
                    <a:pt x="340374" y="263736"/>
                    <a:pt x="339725" y="254000"/>
                  </a:cubicBezTo>
                  <a:cubicBezTo>
                    <a:pt x="339012" y="243311"/>
                    <a:pt x="346050" y="225499"/>
                    <a:pt x="349250" y="215900"/>
                  </a:cubicBezTo>
                  <a:lnTo>
                    <a:pt x="352425" y="206375"/>
                  </a:lnTo>
                  <a:cubicBezTo>
                    <a:pt x="353483" y="203200"/>
                    <a:pt x="354944" y="200132"/>
                    <a:pt x="355600" y="196850"/>
                  </a:cubicBezTo>
                  <a:cubicBezTo>
                    <a:pt x="357717" y="186267"/>
                    <a:pt x="360876" y="175839"/>
                    <a:pt x="361950" y="165100"/>
                  </a:cubicBezTo>
                  <a:cubicBezTo>
                    <a:pt x="363008" y="154517"/>
                    <a:pt x="363165" y="143804"/>
                    <a:pt x="365125" y="133350"/>
                  </a:cubicBezTo>
                  <a:cubicBezTo>
                    <a:pt x="366359" y="126771"/>
                    <a:pt x="365906" y="118013"/>
                    <a:pt x="371475" y="114300"/>
                  </a:cubicBezTo>
                  <a:lnTo>
                    <a:pt x="381000" y="107950"/>
                  </a:lnTo>
                  <a:cubicBezTo>
                    <a:pt x="385233" y="101600"/>
                    <a:pt x="391287" y="96140"/>
                    <a:pt x="393700" y="88900"/>
                  </a:cubicBezTo>
                  <a:cubicBezTo>
                    <a:pt x="402784" y="61648"/>
                    <a:pt x="388874" y="105027"/>
                    <a:pt x="400050" y="60325"/>
                  </a:cubicBezTo>
                  <a:cubicBezTo>
                    <a:pt x="401673" y="53831"/>
                    <a:pt x="404283" y="47625"/>
                    <a:pt x="406400" y="41275"/>
                  </a:cubicBezTo>
                  <a:lnTo>
                    <a:pt x="409575" y="31750"/>
                  </a:lnTo>
                  <a:cubicBezTo>
                    <a:pt x="410633" y="28575"/>
                    <a:pt x="410894" y="25010"/>
                    <a:pt x="412750" y="22225"/>
                  </a:cubicBezTo>
                  <a:cubicBezTo>
                    <a:pt x="420956" y="9915"/>
                    <a:pt x="417893" y="16320"/>
                    <a:pt x="422275" y="3175"/>
                  </a:cubicBezTo>
                  <a:cubicBezTo>
                    <a:pt x="408734" y="-1339"/>
                    <a:pt x="377296" y="529"/>
                    <a:pt x="368300" y="0"/>
                  </a:cubicBezTo>
                  <a:close/>
                </a:path>
              </a:pathLst>
            </a:custGeom>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703185C2-DB62-D344-A734-B8F2817E1E93}"/>
                </a:ext>
              </a:extLst>
            </p:cNvPr>
            <p:cNvSpPr txBox="1"/>
            <p:nvPr/>
          </p:nvSpPr>
          <p:spPr>
            <a:xfrm>
              <a:off x="4711827" y="2232999"/>
              <a:ext cx="2156118" cy="594464"/>
            </a:xfrm>
            <a:prstGeom prst="rect">
              <a:avLst/>
            </a:prstGeom>
            <a:noFill/>
          </p:spPr>
          <p:txBody>
            <a:bodyPr wrap="square" rtlCol="0">
              <a:spAutoFit/>
            </a:bodyPr>
            <a:lstStyle/>
            <a:p>
              <a:pPr>
                <a:defRPr/>
              </a:pPr>
              <a:r>
                <a:rPr lang="en-US" dirty="0">
                  <a:solidFill>
                    <a:prstClr val="white"/>
                  </a:solidFill>
                  <a:latin typeface="Century Gothic" panose="020B0502020202020204" pitchFamily="34" charset="0"/>
                </a:rPr>
                <a:t>Falling Creek Reservoir</a:t>
              </a:r>
            </a:p>
          </p:txBody>
        </p:sp>
      </p:grpSp>
      <p:grpSp>
        <p:nvGrpSpPr>
          <p:cNvPr id="29" name="Group 28">
            <a:extLst>
              <a:ext uri="{FF2B5EF4-FFF2-40B4-BE49-F238E27FC236}">
                <a16:creationId xmlns:a16="http://schemas.microsoft.com/office/drawing/2014/main" id="{B129ECDD-40BF-184B-86CD-06D191C6E6E3}"/>
              </a:ext>
            </a:extLst>
          </p:cNvPr>
          <p:cNvGrpSpPr/>
          <p:nvPr/>
        </p:nvGrpSpPr>
        <p:grpSpPr>
          <a:xfrm>
            <a:off x="8122179" y="4730529"/>
            <a:ext cx="1557509" cy="369332"/>
            <a:chOff x="6601656" y="4845705"/>
            <a:chExt cx="1557509" cy="369332"/>
          </a:xfrm>
        </p:grpSpPr>
        <p:cxnSp>
          <p:nvCxnSpPr>
            <p:cNvPr id="27" name="Straight Connector 26">
              <a:extLst>
                <a:ext uri="{FF2B5EF4-FFF2-40B4-BE49-F238E27FC236}">
                  <a16:creationId xmlns:a16="http://schemas.microsoft.com/office/drawing/2014/main" id="{B32BB7C1-60A3-2844-A1A6-1FE03E965C20}"/>
                </a:ext>
              </a:extLst>
            </p:cNvPr>
            <p:cNvCxnSpPr>
              <a:cxnSpLocks/>
            </p:cNvCxnSpPr>
            <p:nvPr/>
          </p:nvCxnSpPr>
          <p:spPr>
            <a:xfrm>
              <a:off x="6601656" y="4845705"/>
              <a:ext cx="118493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AAF56420-0A6B-C04D-A4EC-499F9BD29AA5}"/>
                </a:ext>
              </a:extLst>
            </p:cNvPr>
            <p:cNvSpPr txBox="1"/>
            <p:nvPr/>
          </p:nvSpPr>
          <p:spPr>
            <a:xfrm>
              <a:off x="6739571" y="4845705"/>
              <a:ext cx="1419594" cy="369332"/>
            </a:xfrm>
            <a:prstGeom prst="rect">
              <a:avLst/>
            </a:prstGeom>
            <a:noFill/>
          </p:spPr>
          <p:txBody>
            <a:bodyPr wrap="square" rtlCol="0">
              <a:spAutoFit/>
            </a:bodyPr>
            <a:lstStyle/>
            <a:p>
              <a:pPr algn="ctr"/>
              <a:r>
                <a:rPr lang="en-US" dirty="0"/>
                <a:t>1 km</a:t>
              </a:r>
            </a:p>
          </p:txBody>
        </p:sp>
      </p:grpSp>
      <p:pic>
        <p:nvPicPr>
          <p:cNvPr id="35" name="Picture 34" descr="A close up of a logo&#10;&#10;Description automatically generated">
            <a:extLst>
              <a:ext uri="{FF2B5EF4-FFF2-40B4-BE49-F238E27FC236}">
                <a16:creationId xmlns:a16="http://schemas.microsoft.com/office/drawing/2014/main" id="{40BD7A32-9639-3F4F-9D36-7BBB9B68633A}"/>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bright="100000"/>
                    </a14:imgEffect>
                  </a14:imgLayer>
                </a14:imgProps>
              </a:ext>
            </a:extLst>
          </a:blip>
          <a:stretch>
            <a:fillRect/>
          </a:stretch>
        </p:blipFill>
        <p:spPr>
          <a:xfrm>
            <a:off x="8870873" y="4056273"/>
            <a:ext cx="353029" cy="510130"/>
          </a:xfrm>
          <a:prstGeom prst="rect">
            <a:avLst/>
          </a:prstGeom>
        </p:spPr>
      </p:pic>
      <p:pic>
        <p:nvPicPr>
          <p:cNvPr id="36" name="Picture 35">
            <a:extLst>
              <a:ext uri="{FF2B5EF4-FFF2-40B4-BE49-F238E27FC236}">
                <a16:creationId xmlns:a16="http://schemas.microsoft.com/office/drawing/2014/main" id="{4608CB96-9E52-C949-9F06-6913471E1486}"/>
              </a:ext>
            </a:extLst>
          </p:cNvPr>
          <p:cNvPicPr>
            <a:picLocks noChangeAspect="1"/>
          </p:cNvPicPr>
          <p:nvPr/>
        </p:nvPicPr>
        <p:blipFill>
          <a:blip r:embed="rId12">
            <a:extLst>
              <a:ext uri="{BEBA8EAE-BF5A-486C-A8C5-ECC9F3942E4B}">
                <a14:imgProps xmlns:a14="http://schemas.microsoft.com/office/drawing/2010/main">
                  <a14:imgLayer r:embed="rId13">
                    <a14:imgEffect>
                      <a14:sharpenSoften amount="5000"/>
                    </a14:imgEffect>
                    <a14:imgEffect>
                      <a14:brightnessContrast contrast="43000"/>
                    </a14:imgEffect>
                  </a14:imgLayer>
                </a14:imgProps>
              </a:ext>
            </a:extLst>
          </a:blip>
          <a:stretch>
            <a:fillRect/>
          </a:stretch>
        </p:blipFill>
        <p:spPr>
          <a:xfrm>
            <a:off x="1971495" y="1851193"/>
            <a:ext cx="2805236" cy="467540"/>
          </a:xfrm>
          <a:prstGeom prst="rect">
            <a:avLst/>
          </a:prstGeom>
        </p:spPr>
      </p:pic>
    </p:spTree>
    <p:custDataLst>
      <p:tags r:id="rId1"/>
    </p:custDataLst>
    <p:extLst>
      <p:ext uri="{BB962C8B-B14F-4D97-AF65-F5344CB8AC3E}">
        <p14:creationId xmlns:p14="http://schemas.microsoft.com/office/powerpoint/2010/main" val="2904499661"/>
      </p:ext>
    </p:extLst>
  </p:cSld>
  <p:clrMapOvr>
    <a:masterClrMapping/>
  </p:clrMapOvr>
  <mc:AlternateContent xmlns:mc="http://schemas.openxmlformats.org/markup-compatibility/2006" xmlns:p14="http://schemas.microsoft.com/office/powerpoint/2010/main">
    <mc:Choice Requires="p14">
      <p:transition spd="slow" p14:dur="2000" advTm="59298"/>
    </mc:Choice>
    <mc:Fallback xmlns="">
      <p:transition spd="slow" advTm="592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D480AFF-779C-8D4D-B9BA-7F38BA922863}"/>
              </a:ext>
            </a:extLst>
          </p:cNvPr>
          <p:cNvGrpSpPr/>
          <p:nvPr/>
        </p:nvGrpSpPr>
        <p:grpSpPr>
          <a:xfrm>
            <a:off x="1660971" y="1531209"/>
            <a:ext cx="5148441" cy="2216196"/>
            <a:chOff x="123817" y="1754513"/>
            <a:chExt cx="6972929" cy="3248319"/>
          </a:xfrm>
        </p:grpSpPr>
        <p:sp>
          <p:nvSpPr>
            <p:cNvPr id="9" name="Rectangle 8">
              <a:extLst>
                <a:ext uri="{FF2B5EF4-FFF2-40B4-BE49-F238E27FC236}">
                  <a16:creationId xmlns:a16="http://schemas.microsoft.com/office/drawing/2014/main" id="{459C5D81-952B-FD43-970B-FF1429DE5C6D}"/>
                </a:ext>
              </a:extLst>
            </p:cNvPr>
            <p:cNvSpPr/>
            <p:nvPr/>
          </p:nvSpPr>
          <p:spPr>
            <a:xfrm>
              <a:off x="123817" y="1754513"/>
              <a:ext cx="6972929" cy="3248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33DE6F49-2848-504F-8A12-AFE72AAECF05}"/>
                </a:ext>
              </a:extLst>
            </p:cNvPr>
            <p:cNvSpPr/>
            <p:nvPr/>
          </p:nvSpPr>
          <p:spPr>
            <a:xfrm>
              <a:off x="378170" y="3094009"/>
              <a:ext cx="5873212" cy="180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Rectangle 10">
              <a:extLst>
                <a:ext uri="{FF2B5EF4-FFF2-40B4-BE49-F238E27FC236}">
                  <a16:creationId xmlns:a16="http://schemas.microsoft.com/office/drawing/2014/main" id="{731AFF5E-1175-EA42-A24C-346CBF214817}"/>
                </a:ext>
              </a:extLst>
            </p:cNvPr>
            <p:cNvSpPr/>
            <p:nvPr/>
          </p:nvSpPr>
          <p:spPr>
            <a:xfrm>
              <a:off x="969142" y="3016123"/>
              <a:ext cx="4734217" cy="2385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Freeform 11">
              <a:extLst>
                <a:ext uri="{FF2B5EF4-FFF2-40B4-BE49-F238E27FC236}">
                  <a16:creationId xmlns:a16="http://schemas.microsoft.com/office/drawing/2014/main" id="{2414709E-58DC-284B-B2E3-714E1984B1A9}"/>
                </a:ext>
              </a:extLst>
            </p:cNvPr>
            <p:cNvSpPr/>
            <p:nvPr/>
          </p:nvSpPr>
          <p:spPr>
            <a:xfrm>
              <a:off x="349875" y="2795143"/>
              <a:ext cx="1214867" cy="586872"/>
            </a:xfrm>
            <a:custGeom>
              <a:avLst/>
              <a:gdLst>
                <a:gd name="connsiteX0" fmla="*/ 29028 w 1306285"/>
                <a:gd name="connsiteY0" fmla="*/ 653143 h 653143"/>
                <a:gd name="connsiteX1" fmla="*/ 1306285 w 1306285"/>
                <a:gd name="connsiteY1" fmla="*/ 624115 h 653143"/>
                <a:gd name="connsiteX2" fmla="*/ 1204685 w 1306285"/>
                <a:gd name="connsiteY2" fmla="*/ 551543 h 653143"/>
                <a:gd name="connsiteX3" fmla="*/ 1161142 w 1306285"/>
                <a:gd name="connsiteY3" fmla="*/ 537029 h 653143"/>
                <a:gd name="connsiteX4" fmla="*/ 1132114 w 1306285"/>
                <a:gd name="connsiteY4" fmla="*/ 493486 h 653143"/>
                <a:gd name="connsiteX5" fmla="*/ 1088571 w 1306285"/>
                <a:gd name="connsiteY5" fmla="*/ 464458 h 653143"/>
                <a:gd name="connsiteX6" fmla="*/ 1001485 w 1306285"/>
                <a:gd name="connsiteY6" fmla="*/ 333829 h 653143"/>
                <a:gd name="connsiteX7" fmla="*/ 972457 w 1306285"/>
                <a:gd name="connsiteY7" fmla="*/ 290286 h 653143"/>
                <a:gd name="connsiteX8" fmla="*/ 928914 w 1306285"/>
                <a:gd name="connsiteY8" fmla="*/ 246743 h 653143"/>
                <a:gd name="connsiteX9" fmla="*/ 870857 w 1306285"/>
                <a:gd name="connsiteY9" fmla="*/ 159658 h 653143"/>
                <a:gd name="connsiteX10" fmla="*/ 798285 w 1306285"/>
                <a:gd name="connsiteY10" fmla="*/ 72572 h 653143"/>
                <a:gd name="connsiteX11" fmla="*/ 754742 w 1306285"/>
                <a:gd name="connsiteY11" fmla="*/ 58058 h 653143"/>
                <a:gd name="connsiteX12" fmla="*/ 711200 w 1306285"/>
                <a:gd name="connsiteY12" fmla="*/ 29029 h 653143"/>
                <a:gd name="connsiteX13" fmla="*/ 449942 w 1306285"/>
                <a:gd name="connsiteY13" fmla="*/ 0 h 653143"/>
                <a:gd name="connsiteX14" fmla="*/ 72571 w 1306285"/>
                <a:gd name="connsiteY14" fmla="*/ 14515 h 653143"/>
                <a:gd name="connsiteX15" fmla="*/ 29028 w 1306285"/>
                <a:gd name="connsiteY15" fmla="*/ 29029 h 653143"/>
                <a:gd name="connsiteX16" fmla="*/ 0 w 1306285"/>
                <a:gd name="connsiteY16" fmla="*/ 116115 h 653143"/>
                <a:gd name="connsiteX17" fmla="*/ 14514 w 1306285"/>
                <a:gd name="connsiteY17" fmla="*/ 377372 h 653143"/>
                <a:gd name="connsiteX18" fmla="*/ 29028 w 1306285"/>
                <a:gd name="connsiteY18" fmla="*/ 478972 h 653143"/>
                <a:gd name="connsiteX19" fmla="*/ 58057 w 1306285"/>
                <a:gd name="connsiteY19" fmla="*/ 566058 h 653143"/>
                <a:gd name="connsiteX20" fmla="*/ 29028 w 1306285"/>
                <a:gd name="connsiteY20" fmla="*/ 653143 h 653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06285" h="653143">
                  <a:moveTo>
                    <a:pt x="29028" y="653143"/>
                  </a:moveTo>
                  <a:lnTo>
                    <a:pt x="1306285" y="624115"/>
                  </a:lnTo>
                  <a:cubicBezTo>
                    <a:pt x="1272418" y="599924"/>
                    <a:pt x="1240373" y="572956"/>
                    <a:pt x="1204685" y="551543"/>
                  </a:cubicBezTo>
                  <a:cubicBezTo>
                    <a:pt x="1191566" y="543672"/>
                    <a:pt x="1173089" y="546586"/>
                    <a:pt x="1161142" y="537029"/>
                  </a:cubicBezTo>
                  <a:cubicBezTo>
                    <a:pt x="1147521" y="526132"/>
                    <a:pt x="1144449" y="505821"/>
                    <a:pt x="1132114" y="493486"/>
                  </a:cubicBezTo>
                  <a:cubicBezTo>
                    <a:pt x="1119779" y="481151"/>
                    <a:pt x="1103085" y="474134"/>
                    <a:pt x="1088571" y="464458"/>
                  </a:cubicBezTo>
                  <a:lnTo>
                    <a:pt x="1001485" y="333829"/>
                  </a:lnTo>
                  <a:cubicBezTo>
                    <a:pt x="991809" y="319315"/>
                    <a:pt x="984792" y="302621"/>
                    <a:pt x="972457" y="290286"/>
                  </a:cubicBezTo>
                  <a:cubicBezTo>
                    <a:pt x="957943" y="275772"/>
                    <a:pt x="941516" y="262946"/>
                    <a:pt x="928914" y="246743"/>
                  </a:cubicBezTo>
                  <a:cubicBezTo>
                    <a:pt x="907495" y="219204"/>
                    <a:pt x="890209" y="188686"/>
                    <a:pt x="870857" y="159658"/>
                  </a:cubicBezTo>
                  <a:cubicBezTo>
                    <a:pt x="849437" y="127529"/>
                    <a:pt x="831811" y="94922"/>
                    <a:pt x="798285" y="72572"/>
                  </a:cubicBezTo>
                  <a:cubicBezTo>
                    <a:pt x="785555" y="64085"/>
                    <a:pt x="769256" y="62896"/>
                    <a:pt x="754742" y="58058"/>
                  </a:cubicBezTo>
                  <a:cubicBezTo>
                    <a:pt x="740228" y="48382"/>
                    <a:pt x="726802" y="36830"/>
                    <a:pt x="711200" y="29029"/>
                  </a:cubicBezTo>
                  <a:cubicBezTo>
                    <a:pt x="641946" y="-5599"/>
                    <a:pt x="477128" y="1812"/>
                    <a:pt x="449942" y="0"/>
                  </a:cubicBezTo>
                  <a:cubicBezTo>
                    <a:pt x="324152" y="4838"/>
                    <a:pt x="198156" y="5854"/>
                    <a:pt x="72571" y="14515"/>
                  </a:cubicBezTo>
                  <a:cubicBezTo>
                    <a:pt x="57308" y="15568"/>
                    <a:pt x="37921" y="16579"/>
                    <a:pt x="29028" y="29029"/>
                  </a:cubicBezTo>
                  <a:cubicBezTo>
                    <a:pt x="11243" y="53928"/>
                    <a:pt x="0" y="116115"/>
                    <a:pt x="0" y="116115"/>
                  </a:cubicBezTo>
                  <a:cubicBezTo>
                    <a:pt x="4838" y="203201"/>
                    <a:pt x="7559" y="290430"/>
                    <a:pt x="14514" y="377372"/>
                  </a:cubicBezTo>
                  <a:cubicBezTo>
                    <a:pt x="17242" y="411474"/>
                    <a:pt x="21335" y="445638"/>
                    <a:pt x="29028" y="478972"/>
                  </a:cubicBezTo>
                  <a:cubicBezTo>
                    <a:pt x="35908" y="508787"/>
                    <a:pt x="58057" y="535459"/>
                    <a:pt x="58057" y="566058"/>
                  </a:cubicBezTo>
                  <a:lnTo>
                    <a:pt x="29028" y="65314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Freeform 12">
              <a:extLst>
                <a:ext uri="{FF2B5EF4-FFF2-40B4-BE49-F238E27FC236}">
                  <a16:creationId xmlns:a16="http://schemas.microsoft.com/office/drawing/2014/main" id="{AC1F3B0B-5468-DA47-988B-D2EA97FC50A8}"/>
                </a:ext>
              </a:extLst>
            </p:cNvPr>
            <p:cNvSpPr/>
            <p:nvPr/>
          </p:nvSpPr>
          <p:spPr>
            <a:xfrm>
              <a:off x="4870466" y="2736798"/>
              <a:ext cx="1452159" cy="586872"/>
            </a:xfrm>
            <a:custGeom>
              <a:avLst/>
              <a:gdLst>
                <a:gd name="connsiteX0" fmla="*/ 1074057 w 1132748"/>
                <a:gd name="connsiteY0" fmla="*/ 527195 h 541709"/>
                <a:gd name="connsiteX1" fmla="*/ 0 w 1132748"/>
                <a:gd name="connsiteY1" fmla="*/ 541709 h 541709"/>
                <a:gd name="connsiteX2" fmla="*/ 116114 w 1132748"/>
                <a:gd name="connsiteY2" fmla="*/ 483652 h 541709"/>
                <a:gd name="connsiteX3" fmla="*/ 159657 w 1132748"/>
                <a:gd name="connsiteY3" fmla="*/ 454623 h 541709"/>
                <a:gd name="connsiteX4" fmla="*/ 246742 w 1132748"/>
                <a:gd name="connsiteY4" fmla="*/ 425595 h 541709"/>
                <a:gd name="connsiteX5" fmla="*/ 290285 w 1132748"/>
                <a:gd name="connsiteY5" fmla="*/ 411080 h 541709"/>
                <a:gd name="connsiteX6" fmla="*/ 348342 w 1132748"/>
                <a:gd name="connsiteY6" fmla="*/ 323995 h 541709"/>
                <a:gd name="connsiteX7" fmla="*/ 391885 w 1132748"/>
                <a:gd name="connsiteY7" fmla="*/ 309480 h 541709"/>
                <a:gd name="connsiteX8" fmla="*/ 478971 w 1132748"/>
                <a:gd name="connsiteY8" fmla="*/ 251423 h 541709"/>
                <a:gd name="connsiteX9" fmla="*/ 537028 w 1132748"/>
                <a:gd name="connsiteY9" fmla="*/ 120795 h 541709"/>
                <a:gd name="connsiteX10" fmla="*/ 667657 w 1132748"/>
                <a:gd name="connsiteY10" fmla="*/ 48223 h 541709"/>
                <a:gd name="connsiteX11" fmla="*/ 725714 w 1132748"/>
                <a:gd name="connsiteY11" fmla="*/ 33709 h 541709"/>
                <a:gd name="connsiteX12" fmla="*/ 943428 w 1132748"/>
                <a:gd name="connsiteY12" fmla="*/ 19195 h 541709"/>
                <a:gd name="connsiteX13" fmla="*/ 1088571 w 1132748"/>
                <a:gd name="connsiteY13" fmla="*/ 19195 h 541709"/>
                <a:gd name="connsiteX14" fmla="*/ 1117600 w 1132748"/>
                <a:gd name="connsiteY14" fmla="*/ 62737 h 541709"/>
                <a:gd name="connsiteX15" fmla="*/ 1103085 w 1132748"/>
                <a:gd name="connsiteY15" fmla="*/ 193366 h 541709"/>
                <a:gd name="connsiteX16" fmla="*/ 1074057 w 1132748"/>
                <a:gd name="connsiteY16" fmla="*/ 527195 h 54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32748" h="541709">
                  <a:moveTo>
                    <a:pt x="1074057" y="527195"/>
                  </a:moveTo>
                  <a:lnTo>
                    <a:pt x="0" y="541709"/>
                  </a:lnTo>
                  <a:cubicBezTo>
                    <a:pt x="38705" y="522357"/>
                    <a:pt x="78125" y="504373"/>
                    <a:pt x="116114" y="483652"/>
                  </a:cubicBezTo>
                  <a:cubicBezTo>
                    <a:pt x="131428" y="475299"/>
                    <a:pt x="143716" y="461708"/>
                    <a:pt x="159657" y="454623"/>
                  </a:cubicBezTo>
                  <a:cubicBezTo>
                    <a:pt x="187618" y="442196"/>
                    <a:pt x="217714" y="435271"/>
                    <a:pt x="246742" y="425595"/>
                  </a:cubicBezTo>
                  <a:lnTo>
                    <a:pt x="290285" y="411080"/>
                  </a:lnTo>
                  <a:cubicBezTo>
                    <a:pt x="305502" y="365430"/>
                    <a:pt x="301748" y="355058"/>
                    <a:pt x="348342" y="323995"/>
                  </a:cubicBezTo>
                  <a:cubicBezTo>
                    <a:pt x="361072" y="315508"/>
                    <a:pt x="378511" y="316910"/>
                    <a:pt x="391885" y="309480"/>
                  </a:cubicBezTo>
                  <a:cubicBezTo>
                    <a:pt x="422383" y="292537"/>
                    <a:pt x="478971" y="251423"/>
                    <a:pt x="478971" y="251423"/>
                  </a:cubicBezTo>
                  <a:cubicBezTo>
                    <a:pt x="489783" y="218989"/>
                    <a:pt x="504557" y="149207"/>
                    <a:pt x="537028" y="120795"/>
                  </a:cubicBezTo>
                  <a:cubicBezTo>
                    <a:pt x="587435" y="76689"/>
                    <a:pt x="612683" y="63929"/>
                    <a:pt x="667657" y="48223"/>
                  </a:cubicBezTo>
                  <a:cubicBezTo>
                    <a:pt x="686837" y="42743"/>
                    <a:pt x="705876" y="35797"/>
                    <a:pt x="725714" y="33709"/>
                  </a:cubicBezTo>
                  <a:cubicBezTo>
                    <a:pt x="798047" y="26095"/>
                    <a:pt x="870857" y="24033"/>
                    <a:pt x="943428" y="19195"/>
                  </a:cubicBezTo>
                  <a:cubicBezTo>
                    <a:pt x="999182" y="610"/>
                    <a:pt x="1017092" y="-12573"/>
                    <a:pt x="1088571" y="19195"/>
                  </a:cubicBezTo>
                  <a:cubicBezTo>
                    <a:pt x="1104511" y="26280"/>
                    <a:pt x="1107924" y="48223"/>
                    <a:pt x="1117600" y="62737"/>
                  </a:cubicBezTo>
                  <a:cubicBezTo>
                    <a:pt x="1158724" y="186110"/>
                    <a:pt x="1103085" y="-9838"/>
                    <a:pt x="1103085" y="193366"/>
                  </a:cubicBezTo>
                  <a:lnTo>
                    <a:pt x="1074057" y="52719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4" name="Graphic 13" descr="Deciduous tree">
              <a:extLst>
                <a:ext uri="{FF2B5EF4-FFF2-40B4-BE49-F238E27FC236}">
                  <a16:creationId xmlns:a16="http://schemas.microsoft.com/office/drawing/2014/main" id="{81D183EA-0576-E747-B181-913FE420416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8170" y="1798017"/>
              <a:ext cx="1005055" cy="1075034"/>
            </a:xfrm>
            <a:prstGeom prst="rect">
              <a:avLst/>
            </a:prstGeom>
          </p:spPr>
        </p:pic>
        <p:sp>
          <p:nvSpPr>
            <p:cNvPr id="15" name="Freeform 14">
              <a:extLst>
                <a:ext uri="{FF2B5EF4-FFF2-40B4-BE49-F238E27FC236}">
                  <a16:creationId xmlns:a16="http://schemas.microsoft.com/office/drawing/2014/main" id="{0EB383AA-5AC6-3F44-88FB-BEF9755D5076}"/>
                </a:ext>
              </a:extLst>
            </p:cNvPr>
            <p:cNvSpPr/>
            <p:nvPr/>
          </p:nvSpPr>
          <p:spPr>
            <a:xfrm>
              <a:off x="1383226" y="3094008"/>
              <a:ext cx="3906049" cy="1561117"/>
            </a:xfrm>
            <a:custGeom>
              <a:avLst/>
              <a:gdLst>
                <a:gd name="connsiteX0" fmla="*/ 0 w 5504775"/>
                <a:gd name="connsiteY0" fmla="*/ 174172 h 2206172"/>
                <a:gd name="connsiteX1" fmla="*/ 0 w 5504775"/>
                <a:gd name="connsiteY1" fmla="*/ 174172 h 2206172"/>
                <a:gd name="connsiteX2" fmla="*/ 58057 w 5504775"/>
                <a:gd name="connsiteY2" fmla="*/ 290286 h 2206172"/>
                <a:gd name="connsiteX3" fmla="*/ 87086 w 5504775"/>
                <a:gd name="connsiteY3" fmla="*/ 377372 h 2206172"/>
                <a:gd name="connsiteX4" fmla="*/ 116114 w 5504775"/>
                <a:gd name="connsiteY4" fmla="*/ 464458 h 2206172"/>
                <a:gd name="connsiteX5" fmla="*/ 145143 w 5504775"/>
                <a:gd name="connsiteY5" fmla="*/ 551543 h 2206172"/>
                <a:gd name="connsiteX6" fmla="*/ 159657 w 5504775"/>
                <a:gd name="connsiteY6" fmla="*/ 595086 h 2206172"/>
                <a:gd name="connsiteX7" fmla="*/ 217714 w 5504775"/>
                <a:gd name="connsiteY7" fmla="*/ 682172 h 2206172"/>
                <a:gd name="connsiteX8" fmla="*/ 246743 w 5504775"/>
                <a:gd name="connsiteY8" fmla="*/ 769258 h 2206172"/>
                <a:gd name="connsiteX9" fmla="*/ 275771 w 5504775"/>
                <a:gd name="connsiteY9" fmla="*/ 812800 h 2206172"/>
                <a:gd name="connsiteX10" fmla="*/ 304800 w 5504775"/>
                <a:gd name="connsiteY10" fmla="*/ 914400 h 2206172"/>
                <a:gd name="connsiteX11" fmla="*/ 333828 w 5504775"/>
                <a:gd name="connsiteY11" fmla="*/ 957943 h 2206172"/>
                <a:gd name="connsiteX12" fmla="*/ 348343 w 5504775"/>
                <a:gd name="connsiteY12" fmla="*/ 1001486 h 2206172"/>
                <a:gd name="connsiteX13" fmla="*/ 391886 w 5504775"/>
                <a:gd name="connsiteY13" fmla="*/ 1016000 h 2206172"/>
                <a:gd name="connsiteX14" fmla="*/ 464457 w 5504775"/>
                <a:gd name="connsiteY14" fmla="*/ 1146629 h 2206172"/>
                <a:gd name="connsiteX15" fmla="*/ 493486 w 5504775"/>
                <a:gd name="connsiteY15" fmla="*/ 1190172 h 2206172"/>
                <a:gd name="connsiteX16" fmla="*/ 537028 w 5504775"/>
                <a:gd name="connsiteY16" fmla="*/ 1219200 h 2206172"/>
                <a:gd name="connsiteX17" fmla="*/ 667657 w 5504775"/>
                <a:gd name="connsiteY17" fmla="*/ 1320800 h 2206172"/>
                <a:gd name="connsiteX18" fmla="*/ 711200 w 5504775"/>
                <a:gd name="connsiteY18" fmla="*/ 1349829 h 2206172"/>
                <a:gd name="connsiteX19" fmla="*/ 812800 w 5504775"/>
                <a:gd name="connsiteY19" fmla="*/ 1378858 h 2206172"/>
                <a:gd name="connsiteX20" fmla="*/ 899886 w 5504775"/>
                <a:gd name="connsiteY20" fmla="*/ 1407886 h 2206172"/>
                <a:gd name="connsiteX21" fmla="*/ 943428 w 5504775"/>
                <a:gd name="connsiteY21" fmla="*/ 1436915 h 2206172"/>
                <a:gd name="connsiteX22" fmla="*/ 1088571 w 5504775"/>
                <a:gd name="connsiteY22" fmla="*/ 1480458 h 2206172"/>
                <a:gd name="connsiteX23" fmla="*/ 1103086 w 5504775"/>
                <a:gd name="connsiteY23" fmla="*/ 1524000 h 2206172"/>
                <a:gd name="connsiteX24" fmla="*/ 1146628 w 5504775"/>
                <a:gd name="connsiteY24" fmla="*/ 1538515 h 2206172"/>
                <a:gd name="connsiteX25" fmla="*/ 1190171 w 5504775"/>
                <a:gd name="connsiteY25" fmla="*/ 1567543 h 2206172"/>
                <a:gd name="connsiteX26" fmla="*/ 1233714 w 5504775"/>
                <a:gd name="connsiteY26" fmla="*/ 1611086 h 2206172"/>
                <a:gd name="connsiteX27" fmla="*/ 1494971 w 5504775"/>
                <a:gd name="connsiteY27" fmla="*/ 1669143 h 2206172"/>
                <a:gd name="connsiteX28" fmla="*/ 1625600 w 5504775"/>
                <a:gd name="connsiteY28" fmla="*/ 1698172 h 2206172"/>
                <a:gd name="connsiteX29" fmla="*/ 1669143 w 5504775"/>
                <a:gd name="connsiteY29" fmla="*/ 1727200 h 2206172"/>
                <a:gd name="connsiteX30" fmla="*/ 1712686 w 5504775"/>
                <a:gd name="connsiteY30" fmla="*/ 1828800 h 2206172"/>
                <a:gd name="connsiteX31" fmla="*/ 1756228 w 5504775"/>
                <a:gd name="connsiteY31" fmla="*/ 1843315 h 2206172"/>
                <a:gd name="connsiteX32" fmla="*/ 1799771 w 5504775"/>
                <a:gd name="connsiteY32" fmla="*/ 1872343 h 2206172"/>
                <a:gd name="connsiteX33" fmla="*/ 1886857 w 5504775"/>
                <a:gd name="connsiteY33" fmla="*/ 1901372 h 2206172"/>
                <a:gd name="connsiteX34" fmla="*/ 1973943 w 5504775"/>
                <a:gd name="connsiteY34" fmla="*/ 1930400 h 2206172"/>
                <a:gd name="connsiteX35" fmla="*/ 2017486 w 5504775"/>
                <a:gd name="connsiteY35" fmla="*/ 1944915 h 2206172"/>
                <a:gd name="connsiteX36" fmla="*/ 2061028 w 5504775"/>
                <a:gd name="connsiteY36" fmla="*/ 1959429 h 2206172"/>
                <a:gd name="connsiteX37" fmla="*/ 2104571 w 5504775"/>
                <a:gd name="connsiteY37" fmla="*/ 1988458 h 2206172"/>
                <a:gd name="connsiteX38" fmla="*/ 2133600 w 5504775"/>
                <a:gd name="connsiteY38" fmla="*/ 2075543 h 2206172"/>
                <a:gd name="connsiteX39" fmla="*/ 2162628 w 5504775"/>
                <a:gd name="connsiteY39" fmla="*/ 2133600 h 2206172"/>
                <a:gd name="connsiteX40" fmla="*/ 2177143 w 5504775"/>
                <a:gd name="connsiteY40" fmla="*/ 2177143 h 2206172"/>
                <a:gd name="connsiteX41" fmla="*/ 2336800 w 5504775"/>
                <a:gd name="connsiteY41" fmla="*/ 2191658 h 2206172"/>
                <a:gd name="connsiteX42" fmla="*/ 2423886 w 5504775"/>
                <a:gd name="connsiteY42" fmla="*/ 2206172 h 2206172"/>
                <a:gd name="connsiteX43" fmla="*/ 2510971 w 5504775"/>
                <a:gd name="connsiteY43" fmla="*/ 2191658 h 2206172"/>
                <a:gd name="connsiteX44" fmla="*/ 2554514 w 5504775"/>
                <a:gd name="connsiteY44" fmla="*/ 2177143 h 2206172"/>
                <a:gd name="connsiteX45" fmla="*/ 2815771 w 5504775"/>
                <a:gd name="connsiteY45" fmla="*/ 2162629 h 2206172"/>
                <a:gd name="connsiteX46" fmla="*/ 3004457 w 5504775"/>
                <a:gd name="connsiteY46" fmla="*/ 2119086 h 2206172"/>
                <a:gd name="connsiteX47" fmla="*/ 3004457 w 5504775"/>
                <a:gd name="connsiteY47" fmla="*/ 2119086 h 2206172"/>
                <a:gd name="connsiteX48" fmla="*/ 3149600 w 5504775"/>
                <a:gd name="connsiteY48" fmla="*/ 2090058 h 2206172"/>
                <a:gd name="connsiteX49" fmla="*/ 3236686 w 5504775"/>
                <a:gd name="connsiteY49" fmla="*/ 2061029 h 2206172"/>
                <a:gd name="connsiteX50" fmla="*/ 3280228 w 5504775"/>
                <a:gd name="connsiteY50" fmla="*/ 2046515 h 2206172"/>
                <a:gd name="connsiteX51" fmla="*/ 3367314 w 5504775"/>
                <a:gd name="connsiteY51" fmla="*/ 1973943 h 2206172"/>
                <a:gd name="connsiteX52" fmla="*/ 3410857 w 5504775"/>
                <a:gd name="connsiteY52" fmla="*/ 1886858 h 2206172"/>
                <a:gd name="connsiteX53" fmla="*/ 3570514 w 5504775"/>
                <a:gd name="connsiteY53" fmla="*/ 1872343 h 2206172"/>
                <a:gd name="connsiteX54" fmla="*/ 3686628 w 5504775"/>
                <a:gd name="connsiteY54" fmla="*/ 1857829 h 2206172"/>
                <a:gd name="connsiteX55" fmla="*/ 3773714 w 5504775"/>
                <a:gd name="connsiteY55" fmla="*/ 1814286 h 2206172"/>
                <a:gd name="connsiteX56" fmla="*/ 3817257 w 5504775"/>
                <a:gd name="connsiteY56" fmla="*/ 1785258 h 2206172"/>
                <a:gd name="connsiteX57" fmla="*/ 3947886 w 5504775"/>
                <a:gd name="connsiteY57" fmla="*/ 1756229 h 2206172"/>
                <a:gd name="connsiteX58" fmla="*/ 4049486 w 5504775"/>
                <a:gd name="connsiteY58" fmla="*/ 1770743 h 2206172"/>
                <a:gd name="connsiteX59" fmla="*/ 4136571 w 5504775"/>
                <a:gd name="connsiteY59" fmla="*/ 1712686 h 2206172"/>
                <a:gd name="connsiteX60" fmla="*/ 4180114 w 5504775"/>
                <a:gd name="connsiteY60" fmla="*/ 1698172 h 2206172"/>
                <a:gd name="connsiteX61" fmla="*/ 4223657 w 5504775"/>
                <a:gd name="connsiteY61" fmla="*/ 1669143 h 2206172"/>
                <a:gd name="connsiteX62" fmla="*/ 4238171 w 5504775"/>
                <a:gd name="connsiteY62" fmla="*/ 1625600 h 2206172"/>
                <a:gd name="connsiteX63" fmla="*/ 4267200 w 5504775"/>
                <a:gd name="connsiteY63" fmla="*/ 1582058 h 2206172"/>
                <a:gd name="connsiteX64" fmla="*/ 4310743 w 5504775"/>
                <a:gd name="connsiteY64" fmla="*/ 1422400 h 2206172"/>
                <a:gd name="connsiteX65" fmla="*/ 4354286 w 5504775"/>
                <a:gd name="connsiteY65" fmla="*/ 1349829 h 2206172"/>
                <a:gd name="connsiteX66" fmla="*/ 4412343 w 5504775"/>
                <a:gd name="connsiteY66" fmla="*/ 1306286 h 2206172"/>
                <a:gd name="connsiteX67" fmla="*/ 4499428 w 5504775"/>
                <a:gd name="connsiteY67" fmla="*/ 1219200 h 2206172"/>
                <a:gd name="connsiteX68" fmla="*/ 4542971 w 5504775"/>
                <a:gd name="connsiteY68" fmla="*/ 1175658 h 2206172"/>
                <a:gd name="connsiteX69" fmla="*/ 4572000 w 5504775"/>
                <a:gd name="connsiteY69" fmla="*/ 1117600 h 2206172"/>
                <a:gd name="connsiteX70" fmla="*/ 4630057 w 5504775"/>
                <a:gd name="connsiteY70" fmla="*/ 1074058 h 2206172"/>
                <a:gd name="connsiteX71" fmla="*/ 4717143 w 5504775"/>
                <a:gd name="connsiteY71" fmla="*/ 1001486 h 2206172"/>
                <a:gd name="connsiteX72" fmla="*/ 4775200 w 5504775"/>
                <a:gd name="connsiteY72" fmla="*/ 914400 h 2206172"/>
                <a:gd name="connsiteX73" fmla="*/ 4804228 w 5504775"/>
                <a:gd name="connsiteY73" fmla="*/ 870858 h 2206172"/>
                <a:gd name="connsiteX74" fmla="*/ 4891314 w 5504775"/>
                <a:gd name="connsiteY74" fmla="*/ 798286 h 2206172"/>
                <a:gd name="connsiteX75" fmla="*/ 4934857 w 5504775"/>
                <a:gd name="connsiteY75" fmla="*/ 740229 h 2206172"/>
                <a:gd name="connsiteX76" fmla="*/ 5007428 w 5504775"/>
                <a:gd name="connsiteY76" fmla="*/ 653143 h 2206172"/>
                <a:gd name="connsiteX77" fmla="*/ 5036457 w 5504775"/>
                <a:gd name="connsiteY77" fmla="*/ 449943 h 2206172"/>
                <a:gd name="connsiteX78" fmla="*/ 5065486 w 5504775"/>
                <a:gd name="connsiteY78" fmla="*/ 362858 h 2206172"/>
                <a:gd name="connsiteX79" fmla="*/ 5239657 w 5504775"/>
                <a:gd name="connsiteY79" fmla="*/ 246743 h 2206172"/>
                <a:gd name="connsiteX80" fmla="*/ 5283200 w 5504775"/>
                <a:gd name="connsiteY80" fmla="*/ 217715 h 2206172"/>
                <a:gd name="connsiteX81" fmla="*/ 5326743 w 5504775"/>
                <a:gd name="connsiteY81" fmla="*/ 188686 h 2206172"/>
                <a:gd name="connsiteX82" fmla="*/ 5399314 w 5504775"/>
                <a:gd name="connsiteY82" fmla="*/ 116115 h 2206172"/>
                <a:gd name="connsiteX83" fmla="*/ 5457371 w 5504775"/>
                <a:gd name="connsiteY83" fmla="*/ 29029 h 2206172"/>
                <a:gd name="connsiteX84" fmla="*/ 5500914 w 5504775"/>
                <a:gd name="connsiteY84" fmla="*/ 0 h 2206172"/>
                <a:gd name="connsiteX85" fmla="*/ 5413828 w 5504775"/>
                <a:gd name="connsiteY85" fmla="*/ 29029 h 2206172"/>
                <a:gd name="connsiteX86" fmla="*/ 5312228 w 5504775"/>
                <a:gd name="connsiteY86" fmla="*/ 58058 h 2206172"/>
                <a:gd name="connsiteX87" fmla="*/ 5181600 w 5504775"/>
                <a:gd name="connsiteY87" fmla="*/ 87086 h 2206172"/>
                <a:gd name="connsiteX88" fmla="*/ 4688114 w 5504775"/>
                <a:gd name="connsiteY88" fmla="*/ 101600 h 2206172"/>
                <a:gd name="connsiteX89" fmla="*/ 4557486 w 5504775"/>
                <a:gd name="connsiteY89" fmla="*/ 130629 h 2206172"/>
                <a:gd name="connsiteX90" fmla="*/ 3367314 w 5504775"/>
                <a:gd name="connsiteY90" fmla="*/ 159658 h 2206172"/>
                <a:gd name="connsiteX91" fmla="*/ 3280228 w 5504775"/>
                <a:gd name="connsiteY91" fmla="*/ 174172 h 2206172"/>
                <a:gd name="connsiteX92" fmla="*/ 3207657 w 5504775"/>
                <a:gd name="connsiteY92" fmla="*/ 188686 h 2206172"/>
                <a:gd name="connsiteX93" fmla="*/ 3091543 w 5504775"/>
                <a:gd name="connsiteY93" fmla="*/ 203200 h 2206172"/>
                <a:gd name="connsiteX94" fmla="*/ 2699657 w 5504775"/>
                <a:gd name="connsiteY94" fmla="*/ 188686 h 2206172"/>
                <a:gd name="connsiteX95" fmla="*/ 2569028 w 5504775"/>
                <a:gd name="connsiteY95" fmla="*/ 174172 h 2206172"/>
                <a:gd name="connsiteX96" fmla="*/ 2249714 w 5504775"/>
                <a:gd name="connsiteY96" fmla="*/ 159658 h 2206172"/>
                <a:gd name="connsiteX97" fmla="*/ 2104571 w 5504775"/>
                <a:gd name="connsiteY97" fmla="*/ 145143 h 2206172"/>
                <a:gd name="connsiteX98" fmla="*/ 2061028 w 5504775"/>
                <a:gd name="connsiteY98" fmla="*/ 130629 h 2206172"/>
                <a:gd name="connsiteX99" fmla="*/ 1959428 w 5504775"/>
                <a:gd name="connsiteY99" fmla="*/ 116115 h 2206172"/>
                <a:gd name="connsiteX100" fmla="*/ 1611086 w 5504775"/>
                <a:gd name="connsiteY100" fmla="*/ 130629 h 2206172"/>
                <a:gd name="connsiteX101" fmla="*/ 1494971 w 5504775"/>
                <a:gd name="connsiteY101" fmla="*/ 159658 h 2206172"/>
                <a:gd name="connsiteX102" fmla="*/ 1335314 w 5504775"/>
                <a:gd name="connsiteY102" fmla="*/ 188686 h 2206172"/>
                <a:gd name="connsiteX103" fmla="*/ 1248228 w 5504775"/>
                <a:gd name="connsiteY103" fmla="*/ 203200 h 2206172"/>
                <a:gd name="connsiteX104" fmla="*/ 595086 w 5504775"/>
                <a:gd name="connsiteY104" fmla="*/ 188686 h 2206172"/>
                <a:gd name="connsiteX105" fmla="*/ 0 w 5504775"/>
                <a:gd name="connsiteY105" fmla="*/ 174172 h 220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5504775" h="2206172">
                  <a:moveTo>
                    <a:pt x="0" y="174172"/>
                  </a:moveTo>
                  <a:lnTo>
                    <a:pt x="0" y="174172"/>
                  </a:lnTo>
                  <a:cubicBezTo>
                    <a:pt x="19352" y="212877"/>
                    <a:pt x="41011" y="250512"/>
                    <a:pt x="58057" y="290286"/>
                  </a:cubicBezTo>
                  <a:cubicBezTo>
                    <a:pt x="70111" y="318411"/>
                    <a:pt x="77410" y="348343"/>
                    <a:pt x="87086" y="377372"/>
                  </a:cubicBezTo>
                  <a:lnTo>
                    <a:pt x="116114" y="464458"/>
                  </a:lnTo>
                  <a:lnTo>
                    <a:pt x="145143" y="551543"/>
                  </a:lnTo>
                  <a:cubicBezTo>
                    <a:pt x="149981" y="566057"/>
                    <a:pt x="151170" y="582356"/>
                    <a:pt x="159657" y="595086"/>
                  </a:cubicBezTo>
                  <a:cubicBezTo>
                    <a:pt x="179009" y="624115"/>
                    <a:pt x="206681" y="649074"/>
                    <a:pt x="217714" y="682172"/>
                  </a:cubicBezTo>
                  <a:cubicBezTo>
                    <a:pt x="227390" y="711201"/>
                    <a:pt x="229770" y="743798"/>
                    <a:pt x="246743" y="769258"/>
                  </a:cubicBezTo>
                  <a:cubicBezTo>
                    <a:pt x="256419" y="783772"/>
                    <a:pt x="267970" y="797198"/>
                    <a:pt x="275771" y="812800"/>
                  </a:cubicBezTo>
                  <a:cubicBezTo>
                    <a:pt x="304020" y="869297"/>
                    <a:pt x="276894" y="849284"/>
                    <a:pt x="304800" y="914400"/>
                  </a:cubicBezTo>
                  <a:cubicBezTo>
                    <a:pt x="311671" y="930434"/>
                    <a:pt x="326027" y="942341"/>
                    <a:pt x="333828" y="957943"/>
                  </a:cubicBezTo>
                  <a:cubicBezTo>
                    <a:pt x="340670" y="971627"/>
                    <a:pt x="337525" y="990668"/>
                    <a:pt x="348343" y="1001486"/>
                  </a:cubicBezTo>
                  <a:cubicBezTo>
                    <a:pt x="359161" y="1012304"/>
                    <a:pt x="377372" y="1011162"/>
                    <a:pt x="391886" y="1016000"/>
                  </a:cubicBezTo>
                  <a:cubicBezTo>
                    <a:pt x="438200" y="1154946"/>
                    <a:pt x="392036" y="1059724"/>
                    <a:pt x="464457" y="1146629"/>
                  </a:cubicBezTo>
                  <a:cubicBezTo>
                    <a:pt x="475624" y="1160030"/>
                    <a:pt x="481151" y="1177837"/>
                    <a:pt x="493486" y="1190172"/>
                  </a:cubicBezTo>
                  <a:cubicBezTo>
                    <a:pt x="505821" y="1202507"/>
                    <a:pt x="523990" y="1207611"/>
                    <a:pt x="537028" y="1219200"/>
                  </a:cubicBezTo>
                  <a:cubicBezTo>
                    <a:pt x="654513" y="1323631"/>
                    <a:pt x="577871" y="1290872"/>
                    <a:pt x="667657" y="1320800"/>
                  </a:cubicBezTo>
                  <a:cubicBezTo>
                    <a:pt x="682171" y="1330476"/>
                    <a:pt x="695598" y="1342028"/>
                    <a:pt x="711200" y="1349829"/>
                  </a:cubicBezTo>
                  <a:cubicBezTo>
                    <a:pt x="735583" y="1362021"/>
                    <a:pt x="789556" y="1371885"/>
                    <a:pt x="812800" y="1378858"/>
                  </a:cubicBezTo>
                  <a:cubicBezTo>
                    <a:pt x="842108" y="1387651"/>
                    <a:pt x="899886" y="1407886"/>
                    <a:pt x="899886" y="1407886"/>
                  </a:cubicBezTo>
                  <a:cubicBezTo>
                    <a:pt x="914400" y="1417562"/>
                    <a:pt x="927488" y="1429830"/>
                    <a:pt x="943428" y="1436915"/>
                  </a:cubicBezTo>
                  <a:cubicBezTo>
                    <a:pt x="988853" y="1457104"/>
                    <a:pt x="1040326" y="1468396"/>
                    <a:pt x="1088571" y="1480458"/>
                  </a:cubicBezTo>
                  <a:cubicBezTo>
                    <a:pt x="1093409" y="1494972"/>
                    <a:pt x="1092268" y="1513182"/>
                    <a:pt x="1103086" y="1524000"/>
                  </a:cubicBezTo>
                  <a:cubicBezTo>
                    <a:pt x="1113904" y="1534818"/>
                    <a:pt x="1132944" y="1531673"/>
                    <a:pt x="1146628" y="1538515"/>
                  </a:cubicBezTo>
                  <a:cubicBezTo>
                    <a:pt x="1162230" y="1546316"/>
                    <a:pt x="1176770" y="1556376"/>
                    <a:pt x="1190171" y="1567543"/>
                  </a:cubicBezTo>
                  <a:cubicBezTo>
                    <a:pt x="1205940" y="1580684"/>
                    <a:pt x="1215771" y="1601117"/>
                    <a:pt x="1233714" y="1611086"/>
                  </a:cubicBezTo>
                  <a:cubicBezTo>
                    <a:pt x="1297273" y="1646397"/>
                    <a:pt x="1443277" y="1658804"/>
                    <a:pt x="1494971" y="1669143"/>
                  </a:cubicBezTo>
                  <a:cubicBezTo>
                    <a:pt x="1587104" y="1687570"/>
                    <a:pt x="1543610" y="1677675"/>
                    <a:pt x="1625600" y="1698172"/>
                  </a:cubicBezTo>
                  <a:cubicBezTo>
                    <a:pt x="1640114" y="1707848"/>
                    <a:pt x="1659467" y="1712686"/>
                    <a:pt x="1669143" y="1727200"/>
                  </a:cubicBezTo>
                  <a:cubicBezTo>
                    <a:pt x="1708989" y="1786969"/>
                    <a:pt x="1654140" y="1781963"/>
                    <a:pt x="1712686" y="1828800"/>
                  </a:cubicBezTo>
                  <a:cubicBezTo>
                    <a:pt x="1724633" y="1838357"/>
                    <a:pt x="1742544" y="1836473"/>
                    <a:pt x="1756228" y="1843315"/>
                  </a:cubicBezTo>
                  <a:cubicBezTo>
                    <a:pt x="1771830" y="1851116"/>
                    <a:pt x="1783831" y="1865258"/>
                    <a:pt x="1799771" y="1872343"/>
                  </a:cubicBezTo>
                  <a:cubicBezTo>
                    <a:pt x="1827733" y="1884770"/>
                    <a:pt x="1857828" y="1891696"/>
                    <a:pt x="1886857" y="1901372"/>
                  </a:cubicBezTo>
                  <a:lnTo>
                    <a:pt x="1973943" y="1930400"/>
                  </a:lnTo>
                  <a:lnTo>
                    <a:pt x="2017486" y="1944915"/>
                  </a:lnTo>
                  <a:lnTo>
                    <a:pt x="2061028" y="1959429"/>
                  </a:lnTo>
                  <a:cubicBezTo>
                    <a:pt x="2075542" y="1969105"/>
                    <a:pt x="2095326" y="1973665"/>
                    <a:pt x="2104571" y="1988458"/>
                  </a:cubicBezTo>
                  <a:cubicBezTo>
                    <a:pt x="2120788" y="2014406"/>
                    <a:pt x="2119916" y="2048175"/>
                    <a:pt x="2133600" y="2075543"/>
                  </a:cubicBezTo>
                  <a:cubicBezTo>
                    <a:pt x="2143276" y="2094895"/>
                    <a:pt x="2154105" y="2113713"/>
                    <a:pt x="2162628" y="2133600"/>
                  </a:cubicBezTo>
                  <a:cubicBezTo>
                    <a:pt x="2168655" y="2147662"/>
                    <a:pt x="2162629" y="2172305"/>
                    <a:pt x="2177143" y="2177143"/>
                  </a:cubicBezTo>
                  <a:cubicBezTo>
                    <a:pt x="2227839" y="2194042"/>
                    <a:pt x="2283728" y="2185414"/>
                    <a:pt x="2336800" y="2191658"/>
                  </a:cubicBezTo>
                  <a:cubicBezTo>
                    <a:pt x="2366027" y="2195097"/>
                    <a:pt x="2394857" y="2201334"/>
                    <a:pt x="2423886" y="2206172"/>
                  </a:cubicBezTo>
                  <a:cubicBezTo>
                    <a:pt x="2452914" y="2201334"/>
                    <a:pt x="2482243" y="2198042"/>
                    <a:pt x="2510971" y="2191658"/>
                  </a:cubicBezTo>
                  <a:cubicBezTo>
                    <a:pt x="2525906" y="2188339"/>
                    <a:pt x="2539283" y="2178594"/>
                    <a:pt x="2554514" y="2177143"/>
                  </a:cubicBezTo>
                  <a:cubicBezTo>
                    <a:pt x="2641341" y="2168874"/>
                    <a:pt x="2728685" y="2167467"/>
                    <a:pt x="2815771" y="2162629"/>
                  </a:cubicBezTo>
                  <a:cubicBezTo>
                    <a:pt x="2947662" y="2143788"/>
                    <a:pt x="2884916" y="2158933"/>
                    <a:pt x="3004457" y="2119086"/>
                  </a:cubicBezTo>
                  <a:lnTo>
                    <a:pt x="3004457" y="2119086"/>
                  </a:lnTo>
                  <a:cubicBezTo>
                    <a:pt x="3052838" y="2109410"/>
                    <a:pt x="3102793" y="2105661"/>
                    <a:pt x="3149600" y="2090058"/>
                  </a:cubicBezTo>
                  <a:lnTo>
                    <a:pt x="3236686" y="2061029"/>
                  </a:lnTo>
                  <a:lnTo>
                    <a:pt x="3280228" y="2046515"/>
                  </a:lnTo>
                  <a:cubicBezTo>
                    <a:pt x="3312357" y="2025095"/>
                    <a:pt x="3344963" y="2007469"/>
                    <a:pt x="3367314" y="1973943"/>
                  </a:cubicBezTo>
                  <a:cubicBezTo>
                    <a:pt x="3379642" y="1955451"/>
                    <a:pt x="3382123" y="1895699"/>
                    <a:pt x="3410857" y="1886858"/>
                  </a:cubicBezTo>
                  <a:cubicBezTo>
                    <a:pt x="3461932" y="1871143"/>
                    <a:pt x="3517369" y="1877937"/>
                    <a:pt x="3570514" y="1872343"/>
                  </a:cubicBezTo>
                  <a:cubicBezTo>
                    <a:pt x="3609306" y="1868260"/>
                    <a:pt x="3647923" y="1862667"/>
                    <a:pt x="3686628" y="1857829"/>
                  </a:cubicBezTo>
                  <a:cubicBezTo>
                    <a:pt x="3811407" y="1774642"/>
                    <a:pt x="3653538" y="1874372"/>
                    <a:pt x="3773714" y="1814286"/>
                  </a:cubicBezTo>
                  <a:cubicBezTo>
                    <a:pt x="3789316" y="1806485"/>
                    <a:pt x="3801655" y="1793059"/>
                    <a:pt x="3817257" y="1785258"/>
                  </a:cubicBezTo>
                  <a:cubicBezTo>
                    <a:pt x="3852992" y="1767391"/>
                    <a:pt x="3914431" y="1761805"/>
                    <a:pt x="3947886" y="1756229"/>
                  </a:cubicBezTo>
                  <a:cubicBezTo>
                    <a:pt x="3981753" y="1761067"/>
                    <a:pt x="4016152" y="1778436"/>
                    <a:pt x="4049486" y="1770743"/>
                  </a:cubicBezTo>
                  <a:cubicBezTo>
                    <a:pt x="4083480" y="1762898"/>
                    <a:pt x="4103473" y="1723718"/>
                    <a:pt x="4136571" y="1712686"/>
                  </a:cubicBezTo>
                  <a:lnTo>
                    <a:pt x="4180114" y="1698172"/>
                  </a:lnTo>
                  <a:cubicBezTo>
                    <a:pt x="4194628" y="1688496"/>
                    <a:pt x="4212760" y="1682765"/>
                    <a:pt x="4223657" y="1669143"/>
                  </a:cubicBezTo>
                  <a:cubicBezTo>
                    <a:pt x="4233214" y="1657196"/>
                    <a:pt x="4231329" y="1639284"/>
                    <a:pt x="4238171" y="1625600"/>
                  </a:cubicBezTo>
                  <a:cubicBezTo>
                    <a:pt x="4245972" y="1609998"/>
                    <a:pt x="4257524" y="1596572"/>
                    <a:pt x="4267200" y="1582058"/>
                  </a:cubicBezTo>
                  <a:cubicBezTo>
                    <a:pt x="4275838" y="1538867"/>
                    <a:pt x="4288644" y="1459231"/>
                    <a:pt x="4310743" y="1422400"/>
                  </a:cubicBezTo>
                  <a:cubicBezTo>
                    <a:pt x="4325257" y="1398210"/>
                    <a:pt x="4335709" y="1371060"/>
                    <a:pt x="4354286" y="1349829"/>
                  </a:cubicBezTo>
                  <a:cubicBezTo>
                    <a:pt x="4370216" y="1331624"/>
                    <a:pt x="4394362" y="1322469"/>
                    <a:pt x="4412343" y="1306286"/>
                  </a:cubicBezTo>
                  <a:cubicBezTo>
                    <a:pt x="4442857" y="1278823"/>
                    <a:pt x="4470399" y="1248229"/>
                    <a:pt x="4499428" y="1219200"/>
                  </a:cubicBezTo>
                  <a:lnTo>
                    <a:pt x="4542971" y="1175658"/>
                  </a:lnTo>
                  <a:cubicBezTo>
                    <a:pt x="4552647" y="1156305"/>
                    <a:pt x="4557919" y="1134028"/>
                    <a:pt x="4572000" y="1117600"/>
                  </a:cubicBezTo>
                  <a:cubicBezTo>
                    <a:pt x="4587743" y="1099233"/>
                    <a:pt x="4611690" y="1089801"/>
                    <a:pt x="4630057" y="1074058"/>
                  </a:cubicBezTo>
                  <a:cubicBezTo>
                    <a:pt x="4727849" y="990237"/>
                    <a:pt x="4620901" y="1065648"/>
                    <a:pt x="4717143" y="1001486"/>
                  </a:cubicBezTo>
                  <a:lnTo>
                    <a:pt x="4775200" y="914400"/>
                  </a:lnTo>
                  <a:cubicBezTo>
                    <a:pt x="4784876" y="899886"/>
                    <a:pt x="4789714" y="880534"/>
                    <a:pt x="4804228" y="870858"/>
                  </a:cubicBezTo>
                  <a:cubicBezTo>
                    <a:pt x="4849021" y="840996"/>
                    <a:pt x="4854062" y="841746"/>
                    <a:pt x="4891314" y="798286"/>
                  </a:cubicBezTo>
                  <a:cubicBezTo>
                    <a:pt x="4907057" y="779919"/>
                    <a:pt x="4919114" y="758596"/>
                    <a:pt x="4934857" y="740229"/>
                  </a:cubicBezTo>
                  <a:cubicBezTo>
                    <a:pt x="5018670" y="642448"/>
                    <a:pt x="4943274" y="749376"/>
                    <a:pt x="5007428" y="653143"/>
                  </a:cubicBezTo>
                  <a:cubicBezTo>
                    <a:pt x="5014407" y="590335"/>
                    <a:pt x="5019129" y="513479"/>
                    <a:pt x="5036457" y="449943"/>
                  </a:cubicBezTo>
                  <a:cubicBezTo>
                    <a:pt x="5044508" y="420423"/>
                    <a:pt x="5040027" y="379831"/>
                    <a:pt x="5065486" y="362858"/>
                  </a:cubicBezTo>
                  <a:lnTo>
                    <a:pt x="5239657" y="246743"/>
                  </a:lnTo>
                  <a:lnTo>
                    <a:pt x="5283200" y="217715"/>
                  </a:lnTo>
                  <a:lnTo>
                    <a:pt x="5326743" y="188686"/>
                  </a:lnTo>
                  <a:cubicBezTo>
                    <a:pt x="5442851" y="14520"/>
                    <a:pt x="5263853" y="270927"/>
                    <a:pt x="5399314" y="116115"/>
                  </a:cubicBezTo>
                  <a:cubicBezTo>
                    <a:pt x="5422288" y="89859"/>
                    <a:pt x="5428342" y="48382"/>
                    <a:pt x="5457371" y="29029"/>
                  </a:cubicBezTo>
                  <a:cubicBezTo>
                    <a:pt x="5471885" y="19353"/>
                    <a:pt x="5518358" y="0"/>
                    <a:pt x="5500914" y="0"/>
                  </a:cubicBezTo>
                  <a:cubicBezTo>
                    <a:pt x="5470315" y="0"/>
                    <a:pt x="5442857" y="19353"/>
                    <a:pt x="5413828" y="29029"/>
                  </a:cubicBezTo>
                  <a:cubicBezTo>
                    <a:pt x="5309436" y="63827"/>
                    <a:pt x="5439794" y="21610"/>
                    <a:pt x="5312228" y="58058"/>
                  </a:cubicBezTo>
                  <a:cubicBezTo>
                    <a:pt x="5252622" y="75089"/>
                    <a:pt x="5260974" y="83117"/>
                    <a:pt x="5181600" y="87086"/>
                  </a:cubicBezTo>
                  <a:cubicBezTo>
                    <a:pt x="5017239" y="95304"/>
                    <a:pt x="4852609" y="96762"/>
                    <a:pt x="4688114" y="101600"/>
                  </a:cubicBezTo>
                  <a:cubicBezTo>
                    <a:pt x="4641878" y="113160"/>
                    <a:pt x="4605401" y="123258"/>
                    <a:pt x="4557486" y="130629"/>
                  </a:cubicBezTo>
                  <a:cubicBezTo>
                    <a:pt x="4182986" y="188243"/>
                    <a:pt x="3590877" y="156637"/>
                    <a:pt x="3367314" y="159658"/>
                  </a:cubicBezTo>
                  <a:lnTo>
                    <a:pt x="3280228" y="174172"/>
                  </a:lnTo>
                  <a:cubicBezTo>
                    <a:pt x="3255957" y="178585"/>
                    <a:pt x="3232040" y="184935"/>
                    <a:pt x="3207657" y="188686"/>
                  </a:cubicBezTo>
                  <a:cubicBezTo>
                    <a:pt x="3169105" y="194617"/>
                    <a:pt x="3130248" y="198362"/>
                    <a:pt x="3091543" y="203200"/>
                  </a:cubicBezTo>
                  <a:lnTo>
                    <a:pt x="2699657" y="188686"/>
                  </a:lnTo>
                  <a:cubicBezTo>
                    <a:pt x="2655914" y="186256"/>
                    <a:pt x="2612748" y="176993"/>
                    <a:pt x="2569028" y="174172"/>
                  </a:cubicBezTo>
                  <a:cubicBezTo>
                    <a:pt x="2462701" y="167312"/>
                    <a:pt x="2356152" y="164496"/>
                    <a:pt x="2249714" y="159658"/>
                  </a:cubicBezTo>
                  <a:cubicBezTo>
                    <a:pt x="2201333" y="154820"/>
                    <a:pt x="2152628" y="152536"/>
                    <a:pt x="2104571" y="145143"/>
                  </a:cubicBezTo>
                  <a:cubicBezTo>
                    <a:pt x="2089449" y="142817"/>
                    <a:pt x="2076030" y="133629"/>
                    <a:pt x="2061028" y="130629"/>
                  </a:cubicBezTo>
                  <a:cubicBezTo>
                    <a:pt x="2027482" y="123920"/>
                    <a:pt x="1993295" y="120953"/>
                    <a:pt x="1959428" y="116115"/>
                  </a:cubicBezTo>
                  <a:cubicBezTo>
                    <a:pt x="1843314" y="120953"/>
                    <a:pt x="1726793" y="119781"/>
                    <a:pt x="1611086" y="130629"/>
                  </a:cubicBezTo>
                  <a:cubicBezTo>
                    <a:pt x="1571364" y="134353"/>
                    <a:pt x="1534324" y="153099"/>
                    <a:pt x="1494971" y="159658"/>
                  </a:cubicBezTo>
                  <a:cubicBezTo>
                    <a:pt x="1238339" y="202429"/>
                    <a:pt x="1558473" y="148113"/>
                    <a:pt x="1335314" y="188686"/>
                  </a:cubicBezTo>
                  <a:cubicBezTo>
                    <a:pt x="1306360" y="193950"/>
                    <a:pt x="1277257" y="198362"/>
                    <a:pt x="1248228" y="203200"/>
                  </a:cubicBezTo>
                  <a:cubicBezTo>
                    <a:pt x="759633" y="185751"/>
                    <a:pt x="977381" y="188686"/>
                    <a:pt x="595086" y="188686"/>
                  </a:cubicBezTo>
                  <a:lnTo>
                    <a:pt x="0" y="17417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Rectangle 15">
              <a:extLst>
                <a:ext uri="{FF2B5EF4-FFF2-40B4-BE49-F238E27FC236}">
                  <a16:creationId xmlns:a16="http://schemas.microsoft.com/office/drawing/2014/main" id="{D0035D4C-04DF-AF4B-87CC-0035D792FE2E}"/>
                </a:ext>
              </a:extLst>
            </p:cNvPr>
            <p:cNvSpPr/>
            <p:nvPr/>
          </p:nvSpPr>
          <p:spPr>
            <a:xfrm>
              <a:off x="6226968" y="1898558"/>
              <a:ext cx="609132" cy="31042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F15E5FB-D304-CD47-A395-8A481577A151}"/>
                </a:ext>
              </a:extLst>
            </p:cNvPr>
            <p:cNvSpPr/>
            <p:nvPr/>
          </p:nvSpPr>
          <p:spPr>
            <a:xfrm>
              <a:off x="269664" y="1798017"/>
              <a:ext cx="116303" cy="31042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5FB885B7-5D92-774C-9DA4-92CD79804278}"/>
                </a:ext>
              </a:extLst>
            </p:cNvPr>
            <p:cNvSpPr/>
            <p:nvPr/>
          </p:nvSpPr>
          <p:spPr>
            <a:xfrm>
              <a:off x="2284703" y="4222943"/>
              <a:ext cx="2121811" cy="476039"/>
            </a:xfrm>
            <a:custGeom>
              <a:avLst/>
              <a:gdLst>
                <a:gd name="connsiteX0" fmla="*/ 2988947 w 2990257"/>
                <a:gd name="connsiteY0" fmla="*/ 0 h 691116"/>
                <a:gd name="connsiteX1" fmla="*/ 2988947 w 2990257"/>
                <a:gd name="connsiteY1" fmla="*/ 0 h 691116"/>
                <a:gd name="connsiteX2" fmla="*/ 2957049 w 2990257"/>
                <a:gd name="connsiteY2" fmla="*/ 85060 h 691116"/>
                <a:gd name="connsiteX3" fmla="*/ 2925152 w 2990257"/>
                <a:gd name="connsiteY3" fmla="*/ 106325 h 691116"/>
                <a:gd name="connsiteX4" fmla="*/ 2903887 w 2990257"/>
                <a:gd name="connsiteY4" fmla="*/ 170121 h 691116"/>
                <a:gd name="connsiteX5" fmla="*/ 2893254 w 2990257"/>
                <a:gd name="connsiteY5" fmla="*/ 202018 h 691116"/>
                <a:gd name="connsiteX6" fmla="*/ 2871989 w 2990257"/>
                <a:gd name="connsiteY6" fmla="*/ 223284 h 691116"/>
                <a:gd name="connsiteX7" fmla="*/ 2648705 w 2990257"/>
                <a:gd name="connsiteY7" fmla="*/ 255181 h 691116"/>
                <a:gd name="connsiteX8" fmla="*/ 2606175 w 2990257"/>
                <a:gd name="connsiteY8" fmla="*/ 265814 h 691116"/>
                <a:gd name="connsiteX9" fmla="*/ 2489217 w 2990257"/>
                <a:gd name="connsiteY9" fmla="*/ 287079 h 691116"/>
                <a:gd name="connsiteX10" fmla="*/ 2393524 w 2990257"/>
                <a:gd name="connsiteY10" fmla="*/ 318977 h 691116"/>
                <a:gd name="connsiteX11" fmla="*/ 2361626 w 2990257"/>
                <a:gd name="connsiteY11" fmla="*/ 329609 h 691116"/>
                <a:gd name="connsiteX12" fmla="*/ 2308463 w 2990257"/>
                <a:gd name="connsiteY12" fmla="*/ 340242 h 691116"/>
                <a:gd name="connsiteX13" fmla="*/ 2276566 w 2990257"/>
                <a:gd name="connsiteY13" fmla="*/ 350874 h 691116"/>
                <a:gd name="connsiteX14" fmla="*/ 2191505 w 2990257"/>
                <a:gd name="connsiteY14" fmla="*/ 361507 h 691116"/>
                <a:gd name="connsiteX15" fmla="*/ 2159608 w 2990257"/>
                <a:gd name="connsiteY15" fmla="*/ 382772 h 691116"/>
                <a:gd name="connsiteX16" fmla="*/ 2106445 w 2990257"/>
                <a:gd name="connsiteY16" fmla="*/ 425302 h 691116"/>
                <a:gd name="connsiteX17" fmla="*/ 2095812 w 2990257"/>
                <a:gd name="connsiteY17" fmla="*/ 457200 h 691116"/>
                <a:gd name="connsiteX18" fmla="*/ 2063915 w 2990257"/>
                <a:gd name="connsiteY18" fmla="*/ 467832 h 691116"/>
                <a:gd name="connsiteX19" fmla="*/ 2010752 w 2990257"/>
                <a:gd name="connsiteY19" fmla="*/ 499730 h 691116"/>
                <a:gd name="connsiteX20" fmla="*/ 1989487 w 2990257"/>
                <a:gd name="connsiteY20" fmla="*/ 531628 h 691116"/>
                <a:gd name="connsiteX21" fmla="*/ 1957589 w 2990257"/>
                <a:gd name="connsiteY21" fmla="*/ 542260 h 691116"/>
                <a:gd name="connsiteX22" fmla="*/ 1925691 w 2990257"/>
                <a:gd name="connsiteY22" fmla="*/ 563525 h 691116"/>
                <a:gd name="connsiteX23" fmla="*/ 1829998 w 2990257"/>
                <a:gd name="connsiteY23" fmla="*/ 595423 h 691116"/>
                <a:gd name="connsiteX24" fmla="*/ 1798101 w 2990257"/>
                <a:gd name="connsiteY24" fmla="*/ 606056 h 691116"/>
                <a:gd name="connsiteX25" fmla="*/ 1649245 w 2990257"/>
                <a:gd name="connsiteY25" fmla="*/ 627321 h 691116"/>
                <a:gd name="connsiteX26" fmla="*/ 1606715 w 2990257"/>
                <a:gd name="connsiteY26" fmla="*/ 637953 h 691116"/>
                <a:gd name="connsiteX27" fmla="*/ 1553552 w 2990257"/>
                <a:gd name="connsiteY27" fmla="*/ 648586 h 691116"/>
                <a:gd name="connsiteX28" fmla="*/ 1521654 w 2990257"/>
                <a:gd name="connsiteY28" fmla="*/ 659218 h 691116"/>
                <a:gd name="connsiteX29" fmla="*/ 1425961 w 2990257"/>
                <a:gd name="connsiteY29" fmla="*/ 680484 h 691116"/>
                <a:gd name="connsiteX30" fmla="*/ 1075087 w 2990257"/>
                <a:gd name="connsiteY30" fmla="*/ 691116 h 691116"/>
                <a:gd name="connsiteX31" fmla="*/ 883701 w 2990257"/>
                <a:gd name="connsiteY31" fmla="*/ 680484 h 691116"/>
                <a:gd name="connsiteX32" fmla="*/ 862435 w 2990257"/>
                <a:gd name="connsiteY32" fmla="*/ 659218 h 691116"/>
                <a:gd name="connsiteX33" fmla="*/ 798640 w 2990257"/>
                <a:gd name="connsiteY33" fmla="*/ 637953 h 691116"/>
                <a:gd name="connsiteX34" fmla="*/ 777375 w 2990257"/>
                <a:gd name="connsiteY34" fmla="*/ 606056 h 691116"/>
                <a:gd name="connsiteX35" fmla="*/ 745477 w 2990257"/>
                <a:gd name="connsiteY35" fmla="*/ 584791 h 691116"/>
                <a:gd name="connsiteX36" fmla="*/ 692315 w 2990257"/>
                <a:gd name="connsiteY36" fmla="*/ 489098 h 691116"/>
                <a:gd name="connsiteX37" fmla="*/ 649784 w 2990257"/>
                <a:gd name="connsiteY37" fmla="*/ 435935 h 691116"/>
                <a:gd name="connsiteX38" fmla="*/ 575356 w 2990257"/>
                <a:gd name="connsiteY38" fmla="*/ 350874 h 691116"/>
                <a:gd name="connsiteX39" fmla="*/ 522194 w 2990257"/>
                <a:gd name="connsiteY39" fmla="*/ 340242 h 691116"/>
                <a:gd name="connsiteX40" fmla="*/ 458398 w 2990257"/>
                <a:gd name="connsiteY40" fmla="*/ 318977 h 691116"/>
                <a:gd name="connsiteX41" fmla="*/ 426501 w 2990257"/>
                <a:gd name="connsiteY41" fmla="*/ 308344 h 691116"/>
                <a:gd name="connsiteX42" fmla="*/ 394603 w 2990257"/>
                <a:gd name="connsiteY42" fmla="*/ 287079 h 691116"/>
                <a:gd name="connsiteX43" fmla="*/ 383970 w 2990257"/>
                <a:gd name="connsiteY43" fmla="*/ 255181 h 691116"/>
                <a:gd name="connsiteX44" fmla="*/ 341440 w 2990257"/>
                <a:gd name="connsiteY44" fmla="*/ 202018 h 691116"/>
                <a:gd name="connsiteX45" fmla="*/ 277645 w 2990257"/>
                <a:gd name="connsiteY45" fmla="*/ 159488 h 691116"/>
                <a:gd name="connsiteX46" fmla="*/ 181952 w 2990257"/>
                <a:gd name="connsiteY46" fmla="*/ 138223 h 691116"/>
                <a:gd name="connsiteX47" fmla="*/ 118156 w 2990257"/>
                <a:gd name="connsiteY47" fmla="*/ 116958 h 691116"/>
                <a:gd name="connsiteX48" fmla="*/ 86259 w 2990257"/>
                <a:gd name="connsiteY48" fmla="*/ 106325 h 691116"/>
                <a:gd name="connsiteX49" fmla="*/ 54361 w 2990257"/>
                <a:gd name="connsiteY49" fmla="*/ 85060 h 691116"/>
                <a:gd name="connsiteX50" fmla="*/ 33096 w 2990257"/>
                <a:gd name="connsiteY50" fmla="*/ 53163 h 691116"/>
                <a:gd name="connsiteX51" fmla="*/ 1198 w 2990257"/>
                <a:gd name="connsiteY51" fmla="*/ 42530 h 691116"/>
                <a:gd name="connsiteX52" fmla="*/ 11831 w 2990257"/>
                <a:gd name="connsiteY52" fmla="*/ 53163 h 691116"/>
                <a:gd name="connsiteX53" fmla="*/ 128789 w 2990257"/>
                <a:gd name="connsiteY53" fmla="*/ 53163 h 691116"/>
                <a:gd name="connsiteX54" fmla="*/ 224482 w 2990257"/>
                <a:gd name="connsiteY54" fmla="*/ 42530 h 691116"/>
                <a:gd name="connsiteX55" fmla="*/ 330808 w 2990257"/>
                <a:gd name="connsiteY55" fmla="*/ 74428 h 691116"/>
                <a:gd name="connsiteX56" fmla="*/ 490296 w 2990257"/>
                <a:gd name="connsiteY56" fmla="*/ 127591 h 691116"/>
                <a:gd name="connsiteX57" fmla="*/ 554091 w 2990257"/>
                <a:gd name="connsiteY57" fmla="*/ 148856 h 691116"/>
                <a:gd name="connsiteX58" fmla="*/ 585989 w 2990257"/>
                <a:gd name="connsiteY58" fmla="*/ 170121 h 691116"/>
                <a:gd name="connsiteX59" fmla="*/ 649784 w 2990257"/>
                <a:gd name="connsiteY59" fmla="*/ 191386 h 691116"/>
                <a:gd name="connsiteX60" fmla="*/ 713580 w 2990257"/>
                <a:gd name="connsiteY60" fmla="*/ 223284 h 691116"/>
                <a:gd name="connsiteX61" fmla="*/ 777375 w 2990257"/>
                <a:gd name="connsiteY61" fmla="*/ 255181 h 691116"/>
                <a:gd name="connsiteX62" fmla="*/ 841170 w 2990257"/>
                <a:gd name="connsiteY62" fmla="*/ 308344 h 691116"/>
                <a:gd name="connsiteX63" fmla="*/ 904966 w 2990257"/>
                <a:gd name="connsiteY63" fmla="*/ 350874 h 691116"/>
                <a:gd name="connsiteX64" fmla="*/ 936863 w 2990257"/>
                <a:gd name="connsiteY64" fmla="*/ 372139 h 691116"/>
                <a:gd name="connsiteX65" fmla="*/ 1000659 w 2990257"/>
                <a:gd name="connsiteY65" fmla="*/ 404037 h 691116"/>
                <a:gd name="connsiteX66" fmla="*/ 1064454 w 2990257"/>
                <a:gd name="connsiteY66" fmla="*/ 425302 h 691116"/>
                <a:gd name="connsiteX67" fmla="*/ 1096352 w 2990257"/>
                <a:gd name="connsiteY67" fmla="*/ 435935 h 691116"/>
                <a:gd name="connsiteX68" fmla="*/ 1160147 w 2990257"/>
                <a:gd name="connsiteY68" fmla="*/ 457200 h 691116"/>
                <a:gd name="connsiteX69" fmla="*/ 1192045 w 2990257"/>
                <a:gd name="connsiteY69" fmla="*/ 467832 h 691116"/>
                <a:gd name="connsiteX70" fmla="*/ 1234575 w 2990257"/>
                <a:gd name="connsiteY70" fmla="*/ 478465 h 691116"/>
                <a:gd name="connsiteX71" fmla="*/ 1351533 w 2990257"/>
                <a:gd name="connsiteY71" fmla="*/ 499730 h 691116"/>
                <a:gd name="connsiteX72" fmla="*/ 1404696 w 2990257"/>
                <a:gd name="connsiteY72" fmla="*/ 489098 h 691116"/>
                <a:gd name="connsiteX73" fmla="*/ 1511021 w 2990257"/>
                <a:gd name="connsiteY73" fmla="*/ 457200 h 691116"/>
                <a:gd name="connsiteX74" fmla="*/ 1681142 w 2990257"/>
                <a:gd name="connsiteY74" fmla="*/ 446567 h 691116"/>
                <a:gd name="connsiteX75" fmla="*/ 1904426 w 2990257"/>
                <a:gd name="connsiteY75" fmla="*/ 372139 h 691116"/>
                <a:gd name="connsiteX76" fmla="*/ 1968221 w 2990257"/>
                <a:gd name="connsiteY76" fmla="*/ 350874 h 691116"/>
                <a:gd name="connsiteX77" fmla="*/ 2000119 w 2990257"/>
                <a:gd name="connsiteY77" fmla="*/ 340242 h 691116"/>
                <a:gd name="connsiteX78" fmla="*/ 2032017 w 2990257"/>
                <a:gd name="connsiteY78" fmla="*/ 308344 h 691116"/>
                <a:gd name="connsiteX79" fmla="*/ 2095812 w 2990257"/>
                <a:gd name="connsiteY79" fmla="*/ 265814 h 691116"/>
                <a:gd name="connsiteX80" fmla="*/ 2117077 w 2990257"/>
                <a:gd name="connsiteY80" fmla="*/ 233916 h 691116"/>
                <a:gd name="connsiteX81" fmla="*/ 2244668 w 2990257"/>
                <a:gd name="connsiteY81" fmla="*/ 170121 h 691116"/>
                <a:gd name="connsiteX82" fmla="*/ 2276566 w 2990257"/>
                <a:gd name="connsiteY82" fmla="*/ 159488 h 691116"/>
                <a:gd name="connsiteX83" fmla="*/ 2499849 w 2990257"/>
                <a:gd name="connsiteY83" fmla="*/ 138223 h 691116"/>
                <a:gd name="connsiteX84" fmla="*/ 2638073 w 2990257"/>
                <a:gd name="connsiteY84" fmla="*/ 127591 h 691116"/>
                <a:gd name="connsiteX85" fmla="*/ 2733766 w 2990257"/>
                <a:gd name="connsiteY85" fmla="*/ 95693 h 691116"/>
                <a:gd name="connsiteX86" fmla="*/ 2765663 w 2990257"/>
                <a:gd name="connsiteY86" fmla="*/ 85060 h 691116"/>
                <a:gd name="connsiteX87" fmla="*/ 2850724 w 2990257"/>
                <a:gd name="connsiteY87" fmla="*/ 63795 h 691116"/>
                <a:gd name="connsiteX88" fmla="*/ 2925152 w 2990257"/>
                <a:gd name="connsiteY88" fmla="*/ 42530 h 691116"/>
                <a:gd name="connsiteX89" fmla="*/ 2957049 w 2990257"/>
                <a:gd name="connsiteY89" fmla="*/ 21265 h 691116"/>
                <a:gd name="connsiteX90" fmla="*/ 2988947 w 2990257"/>
                <a:gd name="connsiteY90" fmla="*/ 10632 h 691116"/>
                <a:gd name="connsiteX91" fmla="*/ 2988947 w 2990257"/>
                <a:gd name="connsiteY91" fmla="*/ 0 h 69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90257" h="691116">
                  <a:moveTo>
                    <a:pt x="2988947" y="0"/>
                  </a:moveTo>
                  <a:lnTo>
                    <a:pt x="2988947" y="0"/>
                  </a:lnTo>
                  <a:cubicBezTo>
                    <a:pt x="2978314" y="28353"/>
                    <a:pt x="2972629" y="59094"/>
                    <a:pt x="2957049" y="85060"/>
                  </a:cubicBezTo>
                  <a:cubicBezTo>
                    <a:pt x="2950474" y="96018"/>
                    <a:pt x="2931925" y="95489"/>
                    <a:pt x="2925152" y="106325"/>
                  </a:cubicBezTo>
                  <a:cubicBezTo>
                    <a:pt x="2913272" y="125333"/>
                    <a:pt x="2910976" y="148856"/>
                    <a:pt x="2903887" y="170121"/>
                  </a:cubicBezTo>
                  <a:cubicBezTo>
                    <a:pt x="2900343" y="180753"/>
                    <a:pt x="2901179" y="194093"/>
                    <a:pt x="2893254" y="202018"/>
                  </a:cubicBezTo>
                  <a:cubicBezTo>
                    <a:pt x="2886166" y="209107"/>
                    <a:pt x="2880955" y="218801"/>
                    <a:pt x="2871989" y="223284"/>
                  </a:cubicBezTo>
                  <a:cubicBezTo>
                    <a:pt x="2801626" y="258466"/>
                    <a:pt x="2726021" y="250027"/>
                    <a:pt x="2648705" y="255181"/>
                  </a:cubicBezTo>
                  <a:cubicBezTo>
                    <a:pt x="2634528" y="258725"/>
                    <a:pt x="2620552" y="263200"/>
                    <a:pt x="2606175" y="265814"/>
                  </a:cubicBezTo>
                  <a:cubicBezTo>
                    <a:pt x="2536459" y="278490"/>
                    <a:pt x="2544877" y="270381"/>
                    <a:pt x="2489217" y="287079"/>
                  </a:cubicBezTo>
                  <a:cubicBezTo>
                    <a:pt x="2489139" y="287103"/>
                    <a:pt x="2409512" y="313648"/>
                    <a:pt x="2393524" y="318977"/>
                  </a:cubicBezTo>
                  <a:cubicBezTo>
                    <a:pt x="2382891" y="322521"/>
                    <a:pt x="2372616" y="327411"/>
                    <a:pt x="2361626" y="329609"/>
                  </a:cubicBezTo>
                  <a:cubicBezTo>
                    <a:pt x="2343905" y="333153"/>
                    <a:pt x="2325995" y="335859"/>
                    <a:pt x="2308463" y="340242"/>
                  </a:cubicBezTo>
                  <a:cubicBezTo>
                    <a:pt x="2297590" y="342960"/>
                    <a:pt x="2287593" y="348869"/>
                    <a:pt x="2276566" y="350874"/>
                  </a:cubicBezTo>
                  <a:cubicBezTo>
                    <a:pt x="2248453" y="355986"/>
                    <a:pt x="2219859" y="357963"/>
                    <a:pt x="2191505" y="361507"/>
                  </a:cubicBezTo>
                  <a:cubicBezTo>
                    <a:pt x="2180873" y="368595"/>
                    <a:pt x="2169586" y="374789"/>
                    <a:pt x="2159608" y="382772"/>
                  </a:cubicBezTo>
                  <a:cubicBezTo>
                    <a:pt x="2083856" y="443373"/>
                    <a:pt x="2204619" y="359852"/>
                    <a:pt x="2106445" y="425302"/>
                  </a:cubicBezTo>
                  <a:cubicBezTo>
                    <a:pt x="2102901" y="435935"/>
                    <a:pt x="2103737" y="449275"/>
                    <a:pt x="2095812" y="457200"/>
                  </a:cubicBezTo>
                  <a:cubicBezTo>
                    <a:pt x="2087887" y="465125"/>
                    <a:pt x="2073525" y="462066"/>
                    <a:pt x="2063915" y="467832"/>
                  </a:cubicBezTo>
                  <a:cubicBezTo>
                    <a:pt x="1990941" y="511617"/>
                    <a:pt x="2101108" y="469612"/>
                    <a:pt x="2010752" y="499730"/>
                  </a:cubicBezTo>
                  <a:cubicBezTo>
                    <a:pt x="2003664" y="510363"/>
                    <a:pt x="1999466" y="523645"/>
                    <a:pt x="1989487" y="531628"/>
                  </a:cubicBezTo>
                  <a:cubicBezTo>
                    <a:pt x="1980735" y="538629"/>
                    <a:pt x="1967614" y="537248"/>
                    <a:pt x="1957589" y="542260"/>
                  </a:cubicBezTo>
                  <a:cubicBezTo>
                    <a:pt x="1946159" y="547975"/>
                    <a:pt x="1937368" y="558335"/>
                    <a:pt x="1925691" y="563525"/>
                  </a:cubicBezTo>
                  <a:cubicBezTo>
                    <a:pt x="1925661" y="563539"/>
                    <a:pt x="1845963" y="590101"/>
                    <a:pt x="1829998" y="595423"/>
                  </a:cubicBezTo>
                  <a:cubicBezTo>
                    <a:pt x="1819366" y="598967"/>
                    <a:pt x="1809222" y="604666"/>
                    <a:pt x="1798101" y="606056"/>
                  </a:cubicBezTo>
                  <a:cubicBezTo>
                    <a:pt x="1745814" y="612591"/>
                    <a:pt x="1700359" y="617098"/>
                    <a:pt x="1649245" y="627321"/>
                  </a:cubicBezTo>
                  <a:cubicBezTo>
                    <a:pt x="1634916" y="630187"/>
                    <a:pt x="1620980" y="634783"/>
                    <a:pt x="1606715" y="637953"/>
                  </a:cubicBezTo>
                  <a:cubicBezTo>
                    <a:pt x="1589073" y="641873"/>
                    <a:pt x="1571084" y="644203"/>
                    <a:pt x="1553552" y="648586"/>
                  </a:cubicBezTo>
                  <a:cubicBezTo>
                    <a:pt x="1542679" y="651304"/>
                    <a:pt x="1532431" y="656139"/>
                    <a:pt x="1521654" y="659218"/>
                  </a:cubicBezTo>
                  <a:cubicBezTo>
                    <a:pt x="1505298" y="663891"/>
                    <a:pt x="1439401" y="679777"/>
                    <a:pt x="1425961" y="680484"/>
                  </a:cubicBezTo>
                  <a:cubicBezTo>
                    <a:pt x="1309111" y="686634"/>
                    <a:pt x="1192045" y="687572"/>
                    <a:pt x="1075087" y="691116"/>
                  </a:cubicBezTo>
                  <a:cubicBezTo>
                    <a:pt x="1011292" y="687572"/>
                    <a:pt x="946888" y="689962"/>
                    <a:pt x="883701" y="680484"/>
                  </a:cubicBezTo>
                  <a:cubicBezTo>
                    <a:pt x="873787" y="678997"/>
                    <a:pt x="871402" y="663701"/>
                    <a:pt x="862435" y="659218"/>
                  </a:cubicBezTo>
                  <a:cubicBezTo>
                    <a:pt x="842386" y="649193"/>
                    <a:pt x="798640" y="637953"/>
                    <a:pt x="798640" y="637953"/>
                  </a:cubicBezTo>
                  <a:cubicBezTo>
                    <a:pt x="791552" y="627321"/>
                    <a:pt x="786411" y="615092"/>
                    <a:pt x="777375" y="606056"/>
                  </a:cubicBezTo>
                  <a:cubicBezTo>
                    <a:pt x="768339" y="597020"/>
                    <a:pt x="752250" y="595627"/>
                    <a:pt x="745477" y="584791"/>
                  </a:cubicBezTo>
                  <a:cubicBezTo>
                    <a:pt x="658743" y="446016"/>
                    <a:pt x="780790" y="577573"/>
                    <a:pt x="692315" y="489098"/>
                  </a:cubicBezTo>
                  <a:cubicBezTo>
                    <a:pt x="668369" y="417263"/>
                    <a:pt x="701579" y="495129"/>
                    <a:pt x="649784" y="435935"/>
                  </a:cubicBezTo>
                  <a:cubicBezTo>
                    <a:pt x="617473" y="399008"/>
                    <a:pt x="619866" y="367565"/>
                    <a:pt x="575356" y="350874"/>
                  </a:cubicBezTo>
                  <a:cubicBezTo>
                    <a:pt x="558435" y="344529"/>
                    <a:pt x="539629" y="344997"/>
                    <a:pt x="522194" y="340242"/>
                  </a:cubicBezTo>
                  <a:cubicBezTo>
                    <a:pt x="500568" y="334344"/>
                    <a:pt x="479663" y="326066"/>
                    <a:pt x="458398" y="318977"/>
                  </a:cubicBezTo>
                  <a:cubicBezTo>
                    <a:pt x="447766" y="315433"/>
                    <a:pt x="435826" y="314561"/>
                    <a:pt x="426501" y="308344"/>
                  </a:cubicBezTo>
                  <a:lnTo>
                    <a:pt x="394603" y="287079"/>
                  </a:lnTo>
                  <a:cubicBezTo>
                    <a:pt x="391059" y="276446"/>
                    <a:pt x="388982" y="265206"/>
                    <a:pt x="383970" y="255181"/>
                  </a:cubicBezTo>
                  <a:cubicBezTo>
                    <a:pt x="375601" y="238443"/>
                    <a:pt x="357261" y="213884"/>
                    <a:pt x="341440" y="202018"/>
                  </a:cubicBezTo>
                  <a:cubicBezTo>
                    <a:pt x="320994" y="186683"/>
                    <a:pt x="302706" y="164500"/>
                    <a:pt x="277645" y="159488"/>
                  </a:cubicBezTo>
                  <a:cubicBezTo>
                    <a:pt x="247280" y="153415"/>
                    <a:pt x="211993" y="147235"/>
                    <a:pt x="181952" y="138223"/>
                  </a:cubicBezTo>
                  <a:cubicBezTo>
                    <a:pt x="160482" y="131782"/>
                    <a:pt x="139421" y="124047"/>
                    <a:pt x="118156" y="116958"/>
                  </a:cubicBezTo>
                  <a:cubicBezTo>
                    <a:pt x="107524" y="113414"/>
                    <a:pt x="95584" y="112542"/>
                    <a:pt x="86259" y="106325"/>
                  </a:cubicBezTo>
                  <a:lnTo>
                    <a:pt x="54361" y="85060"/>
                  </a:lnTo>
                  <a:cubicBezTo>
                    <a:pt x="47273" y="74428"/>
                    <a:pt x="43074" y="61146"/>
                    <a:pt x="33096" y="53163"/>
                  </a:cubicBezTo>
                  <a:cubicBezTo>
                    <a:pt x="24344" y="46162"/>
                    <a:pt x="12406" y="42530"/>
                    <a:pt x="1198" y="42530"/>
                  </a:cubicBezTo>
                  <a:cubicBezTo>
                    <a:pt x="-3814" y="42530"/>
                    <a:pt x="8287" y="49619"/>
                    <a:pt x="11831" y="53163"/>
                  </a:cubicBezTo>
                  <a:lnTo>
                    <a:pt x="128789" y="53163"/>
                  </a:lnTo>
                  <a:cubicBezTo>
                    <a:pt x="160687" y="49619"/>
                    <a:pt x="192388" y="42530"/>
                    <a:pt x="224482" y="42530"/>
                  </a:cubicBezTo>
                  <a:cubicBezTo>
                    <a:pt x="240548" y="42530"/>
                    <a:pt x="327101" y="73192"/>
                    <a:pt x="330808" y="74428"/>
                  </a:cubicBezTo>
                  <a:lnTo>
                    <a:pt x="490296" y="127591"/>
                  </a:lnTo>
                  <a:cubicBezTo>
                    <a:pt x="490301" y="127593"/>
                    <a:pt x="554086" y="148852"/>
                    <a:pt x="554091" y="148856"/>
                  </a:cubicBezTo>
                  <a:cubicBezTo>
                    <a:pt x="564724" y="155944"/>
                    <a:pt x="574312" y="164931"/>
                    <a:pt x="585989" y="170121"/>
                  </a:cubicBezTo>
                  <a:cubicBezTo>
                    <a:pt x="606472" y="179225"/>
                    <a:pt x="631133" y="178952"/>
                    <a:pt x="649784" y="191386"/>
                  </a:cubicBezTo>
                  <a:cubicBezTo>
                    <a:pt x="741204" y="252331"/>
                    <a:pt x="625534" y="179260"/>
                    <a:pt x="713580" y="223284"/>
                  </a:cubicBezTo>
                  <a:cubicBezTo>
                    <a:pt x="796018" y="264504"/>
                    <a:pt x="697205" y="228459"/>
                    <a:pt x="777375" y="255181"/>
                  </a:cubicBezTo>
                  <a:cubicBezTo>
                    <a:pt x="891360" y="331170"/>
                    <a:pt x="718369" y="212832"/>
                    <a:pt x="841170" y="308344"/>
                  </a:cubicBezTo>
                  <a:cubicBezTo>
                    <a:pt x="861344" y="324035"/>
                    <a:pt x="883701" y="336697"/>
                    <a:pt x="904966" y="350874"/>
                  </a:cubicBezTo>
                  <a:cubicBezTo>
                    <a:pt x="915598" y="357962"/>
                    <a:pt x="924740" y="368098"/>
                    <a:pt x="936863" y="372139"/>
                  </a:cubicBezTo>
                  <a:cubicBezTo>
                    <a:pt x="1053201" y="410920"/>
                    <a:pt x="876982" y="349070"/>
                    <a:pt x="1000659" y="404037"/>
                  </a:cubicBezTo>
                  <a:cubicBezTo>
                    <a:pt x="1021142" y="413141"/>
                    <a:pt x="1043189" y="418214"/>
                    <a:pt x="1064454" y="425302"/>
                  </a:cubicBezTo>
                  <a:lnTo>
                    <a:pt x="1096352" y="435935"/>
                  </a:lnTo>
                  <a:lnTo>
                    <a:pt x="1160147" y="457200"/>
                  </a:lnTo>
                  <a:cubicBezTo>
                    <a:pt x="1170780" y="460744"/>
                    <a:pt x="1181172" y="465114"/>
                    <a:pt x="1192045" y="467832"/>
                  </a:cubicBezTo>
                  <a:cubicBezTo>
                    <a:pt x="1206222" y="471376"/>
                    <a:pt x="1220310" y="475295"/>
                    <a:pt x="1234575" y="478465"/>
                  </a:cubicBezTo>
                  <a:cubicBezTo>
                    <a:pt x="1279163" y="488374"/>
                    <a:pt x="1305358" y="492035"/>
                    <a:pt x="1351533" y="499730"/>
                  </a:cubicBezTo>
                  <a:cubicBezTo>
                    <a:pt x="1369254" y="496186"/>
                    <a:pt x="1387261" y="493853"/>
                    <a:pt x="1404696" y="489098"/>
                  </a:cubicBezTo>
                  <a:cubicBezTo>
                    <a:pt x="1423993" y="483835"/>
                    <a:pt x="1484791" y="459823"/>
                    <a:pt x="1511021" y="457200"/>
                  </a:cubicBezTo>
                  <a:cubicBezTo>
                    <a:pt x="1567557" y="451546"/>
                    <a:pt x="1624435" y="450111"/>
                    <a:pt x="1681142" y="446567"/>
                  </a:cubicBezTo>
                  <a:lnTo>
                    <a:pt x="1904426" y="372139"/>
                  </a:lnTo>
                  <a:lnTo>
                    <a:pt x="1968221" y="350874"/>
                  </a:lnTo>
                  <a:lnTo>
                    <a:pt x="2000119" y="340242"/>
                  </a:lnTo>
                  <a:cubicBezTo>
                    <a:pt x="2010752" y="329609"/>
                    <a:pt x="2020148" y="317576"/>
                    <a:pt x="2032017" y="308344"/>
                  </a:cubicBezTo>
                  <a:cubicBezTo>
                    <a:pt x="2052191" y="292653"/>
                    <a:pt x="2095812" y="265814"/>
                    <a:pt x="2095812" y="265814"/>
                  </a:cubicBezTo>
                  <a:cubicBezTo>
                    <a:pt x="2102900" y="255181"/>
                    <a:pt x="2107460" y="242331"/>
                    <a:pt x="2117077" y="233916"/>
                  </a:cubicBezTo>
                  <a:cubicBezTo>
                    <a:pt x="2167813" y="189522"/>
                    <a:pt x="2184439" y="190198"/>
                    <a:pt x="2244668" y="170121"/>
                  </a:cubicBezTo>
                  <a:cubicBezTo>
                    <a:pt x="2255301" y="166577"/>
                    <a:pt x="2265511" y="161330"/>
                    <a:pt x="2276566" y="159488"/>
                  </a:cubicBezTo>
                  <a:cubicBezTo>
                    <a:pt x="2396576" y="139487"/>
                    <a:pt x="2309806" y="151797"/>
                    <a:pt x="2499849" y="138223"/>
                  </a:cubicBezTo>
                  <a:lnTo>
                    <a:pt x="2638073" y="127591"/>
                  </a:lnTo>
                  <a:lnTo>
                    <a:pt x="2733766" y="95693"/>
                  </a:lnTo>
                  <a:cubicBezTo>
                    <a:pt x="2744398" y="92149"/>
                    <a:pt x="2754790" y="87778"/>
                    <a:pt x="2765663" y="85060"/>
                  </a:cubicBezTo>
                  <a:lnTo>
                    <a:pt x="2850724" y="63795"/>
                  </a:lnTo>
                  <a:cubicBezTo>
                    <a:pt x="2864355" y="60387"/>
                    <a:pt x="2909895" y="50159"/>
                    <a:pt x="2925152" y="42530"/>
                  </a:cubicBezTo>
                  <a:cubicBezTo>
                    <a:pt x="2936581" y="36815"/>
                    <a:pt x="2945620" y="26980"/>
                    <a:pt x="2957049" y="21265"/>
                  </a:cubicBezTo>
                  <a:cubicBezTo>
                    <a:pt x="2967074" y="16253"/>
                    <a:pt x="2979621" y="16849"/>
                    <a:pt x="2988947" y="10632"/>
                  </a:cubicBezTo>
                  <a:cubicBezTo>
                    <a:pt x="2991896" y="8666"/>
                    <a:pt x="2988947" y="1772"/>
                    <a:pt x="2988947" y="0"/>
                  </a:cubicBezTo>
                  <a:close/>
                </a:path>
              </a:pathLst>
            </a:custGeom>
            <a:solidFill>
              <a:srgbClr val="654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5" name="Title 4">
            <a:extLst>
              <a:ext uri="{FF2B5EF4-FFF2-40B4-BE49-F238E27FC236}">
                <a16:creationId xmlns:a16="http://schemas.microsoft.com/office/drawing/2014/main" id="{F4D4CCAF-8C65-2E46-B1A3-2A5C52311055}"/>
              </a:ext>
            </a:extLst>
          </p:cNvPr>
          <p:cNvSpPr>
            <a:spLocks noGrp="1"/>
          </p:cNvSpPr>
          <p:nvPr>
            <p:ph type="title"/>
          </p:nvPr>
        </p:nvSpPr>
        <p:spPr>
          <a:xfrm>
            <a:off x="838200" y="365125"/>
            <a:ext cx="9585143" cy="1325563"/>
          </a:xfrm>
        </p:spPr>
        <p:txBody>
          <a:bodyPr>
            <a:noAutofit/>
          </a:bodyPr>
          <a:lstStyle/>
          <a:p>
            <a:r>
              <a:rPr lang="en-US" sz="3200" dirty="0"/>
              <a:t>Alternative model structures test the importance of two drivers of oxygen demand</a:t>
            </a:r>
          </a:p>
        </p:txBody>
      </p:sp>
      <p:sp>
        <p:nvSpPr>
          <p:cNvPr id="23" name="TextBox 22">
            <a:extLst>
              <a:ext uri="{FF2B5EF4-FFF2-40B4-BE49-F238E27FC236}">
                <a16:creationId xmlns:a16="http://schemas.microsoft.com/office/drawing/2014/main" id="{C3C9EE12-F1F5-1947-A92E-39D5D785BAF8}"/>
              </a:ext>
            </a:extLst>
          </p:cNvPr>
          <p:cNvSpPr txBox="1"/>
          <p:nvPr/>
        </p:nvSpPr>
        <p:spPr>
          <a:xfrm>
            <a:off x="3199668" y="2770611"/>
            <a:ext cx="455682" cy="369332"/>
          </a:xfrm>
          <a:prstGeom prst="rect">
            <a:avLst/>
          </a:prstGeom>
          <a:noFill/>
        </p:spPr>
        <p:txBody>
          <a:bodyPr wrap="square" rtlCol="0">
            <a:spAutoFit/>
          </a:bodyPr>
          <a:lstStyle/>
          <a:p>
            <a:r>
              <a:rPr lang="en-US" dirty="0"/>
              <a:t>O</a:t>
            </a:r>
            <a:r>
              <a:rPr lang="en-US" baseline="-25000" dirty="0"/>
              <a:t>2</a:t>
            </a:r>
            <a:endParaRPr lang="en-US" dirty="0"/>
          </a:p>
        </p:txBody>
      </p:sp>
      <p:sp>
        <p:nvSpPr>
          <p:cNvPr id="24" name="TextBox 23">
            <a:extLst>
              <a:ext uri="{FF2B5EF4-FFF2-40B4-BE49-F238E27FC236}">
                <a16:creationId xmlns:a16="http://schemas.microsoft.com/office/drawing/2014/main" id="{E293A427-45D8-5A46-8561-7693C37C1128}"/>
              </a:ext>
            </a:extLst>
          </p:cNvPr>
          <p:cNvSpPr txBox="1"/>
          <p:nvPr/>
        </p:nvSpPr>
        <p:spPr>
          <a:xfrm>
            <a:off x="3748566" y="3037893"/>
            <a:ext cx="486625" cy="369332"/>
          </a:xfrm>
          <a:prstGeom prst="rect">
            <a:avLst/>
          </a:prstGeom>
          <a:noFill/>
        </p:spPr>
        <p:txBody>
          <a:bodyPr wrap="square" rtlCol="0">
            <a:spAutoFit/>
          </a:bodyPr>
          <a:lstStyle/>
          <a:p>
            <a:r>
              <a:rPr lang="en-US" dirty="0"/>
              <a:t>O</a:t>
            </a:r>
            <a:r>
              <a:rPr lang="en-US" baseline="-25000" dirty="0"/>
              <a:t>2</a:t>
            </a:r>
            <a:endParaRPr lang="en-US" dirty="0"/>
          </a:p>
        </p:txBody>
      </p:sp>
      <p:sp>
        <p:nvSpPr>
          <p:cNvPr id="27" name="TextBox 26">
            <a:extLst>
              <a:ext uri="{FF2B5EF4-FFF2-40B4-BE49-F238E27FC236}">
                <a16:creationId xmlns:a16="http://schemas.microsoft.com/office/drawing/2014/main" id="{F97FACFE-284E-F34D-A388-1192A03C4665}"/>
              </a:ext>
            </a:extLst>
          </p:cNvPr>
          <p:cNvSpPr txBox="1"/>
          <p:nvPr/>
        </p:nvSpPr>
        <p:spPr>
          <a:xfrm>
            <a:off x="4159006" y="2798405"/>
            <a:ext cx="465334" cy="369332"/>
          </a:xfrm>
          <a:prstGeom prst="rect">
            <a:avLst/>
          </a:prstGeom>
          <a:noFill/>
        </p:spPr>
        <p:txBody>
          <a:bodyPr wrap="square" rtlCol="0">
            <a:spAutoFit/>
          </a:bodyPr>
          <a:lstStyle/>
          <a:p>
            <a:r>
              <a:rPr lang="en-US" dirty="0"/>
              <a:t>O</a:t>
            </a:r>
            <a:r>
              <a:rPr lang="en-US" baseline="-25000" dirty="0"/>
              <a:t>2</a:t>
            </a:r>
            <a:endParaRPr lang="en-US" dirty="0"/>
          </a:p>
        </p:txBody>
      </p:sp>
      <p:sp>
        <p:nvSpPr>
          <p:cNvPr id="7" name="TextBox 6">
            <a:extLst>
              <a:ext uri="{FF2B5EF4-FFF2-40B4-BE49-F238E27FC236}">
                <a16:creationId xmlns:a16="http://schemas.microsoft.com/office/drawing/2014/main" id="{6FACFA6D-56E6-F04D-816B-7351E75407CB}"/>
              </a:ext>
            </a:extLst>
          </p:cNvPr>
          <p:cNvSpPr txBox="1"/>
          <p:nvPr/>
        </p:nvSpPr>
        <p:spPr>
          <a:xfrm>
            <a:off x="354277" y="2325195"/>
            <a:ext cx="1535612" cy="584775"/>
          </a:xfrm>
          <a:prstGeom prst="rect">
            <a:avLst/>
          </a:prstGeom>
          <a:noFill/>
        </p:spPr>
        <p:txBody>
          <a:bodyPr wrap="square" rtlCol="0">
            <a:spAutoFit/>
          </a:bodyPr>
          <a:lstStyle/>
          <a:p>
            <a:r>
              <a:rPr lang="en-US" sz="1600" dirty="0">
                <a:latin typeface="Century Gothic" panose="020B0502020202020204" pitchFamily="34" charset="0"/>
              </a:rPr>
              <a:t>Oxygenation System</a:t>
            </a:r>
          </a:p>
        </p:txBody>
      </p:sp>
      <p:cxnSp>
        <p:nvCxnSpPr>
          <p:cNvPr id="29" name="Straight Arrow Connector 28">
            <a:extLst>
              <a:ext uri="{FF2B5EF4-FFF2-40B4-BE49-F238E27FC236}">
                <a16:creationId xmlns:a16="http://schemas.microsoft.com/office/drawing/2014/main" id="{35302A61-0109-1548-B043-0607DDA268EF}"/>
              </a:ext>
            </a:extLst>
          </p:cNvPr>
          <p:cNvCxnSpPr>
            <a:cxnSpLocks/>
          </p:cNvCxnSpPr>
          <p:nvPr/>
        </p:nvCxnSpPr>
        <p:spPr>
          <a:xfrm>
            <a:off x="354277" y="3059347"/>
            <a:ext cx="2071663" cy="0"/>
          </a:xfrm>
          <a:prstGeom prst="straightConnector1">
            <a:avLst/>
          </a:prstGeom>
          <a:ln w="508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EA131F7-C440-2F44-843E-D03EFA464D93}"/>
              </a:ext>
            </a:extLst>
          </p:cNvPr>
          <p:cNvSpPr txBox="1"/>
          <p:nvPr/>
        </p:nvSpPr>
        <p:spPr>
          <a:xfrm>
            <a:off x="6206132" y="2346918"/>
            <a:ext cx="1535612" cy="584775"/>
          </a:xfrm>
          <a:prstGeom prst="rect">
            <a:avLst/>
          </a:prstGeom>
          <a:noFill/>
        </p:spPr>
        <p:txBody>
          <a:bodyPr wrap="square" rtlCol="0">
            <a:spAutoFit/>
          </a:bodyPr>
          <a:lstStyle/>
          <a:p>
            <a:r>
              <a:rPr lang="en-US" sz="1600" dirty="0">
                <a:latin typeface="Century Gothic" panose="020B0502020202020204" pitchFamily="34" charset="0"/>
              </a:rPr>
              <a:t>Oxygen Demand</a:t>
            </a:r>
          </a:p>
        </p:txBody>
      </p:sp>
      <p:cxnSp>
        <p:nvCxnSpPr>
          <p:cNvPr id="32" name="Straight Arrow Connector 31">
            <a:extLst>
              <a:ext uri="{FF2B5EF4-FFF2-40B4-BE49-F238E27FC236}">
                <a16:creationId xmlns:a16="http://schemas.microsoft.com/office/drawing/2014/main" id="{E6859127-45B2-5C41-9273-C8A80C6E2462}"/>
              </a:ext>
            </a:extLst>
          </p:cNvPr>
          <p:cNvCxnSpPr>
            <a:cxnSpLocks/>
          </p:cNvCxnSpPr>
          <p:nvPr/>
        </p:nvCxnSpPr>
        <p:spPr>
          <a:xfrm>
            <a:off x="5474871" y="3072602"/>
            <a:ext cx="1791343" cy="0"/>
          </a:xfrm>
          <a:prstGeom prst="straightConnector1">
            <a:avLst/>
          </a:prstGeom>
          <a:ln w="508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1B160BDD-8546-274A-AB82-A68BAA3E859B}"/>
                  </a:ext>
                </a:extLst>
              </p:cNvPr>
              <p:cNvSpPr txBox="1"/>
              <p:nvPr/>
            </p:nvSpPr>
            <p:spPr>
              <a:xfrm>
                <a:off x="7734546" y="2302888"/>
                <a:ext cx="408009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𝐷𝑂</m:t>
                          </m:r>
                        </m:e>
                        <m:sub>
                          <m:r>
                            <a:rPr lang="en-US" b="0" i="1" smtClean="0">
                              <a:latin typeface="Cambria Math" panose="02040503050406030204" pitchFamily="18" charset="0"/>
                            </a:rPr>
                            <m:t>𝑡</m:t>
                          </m:r>
                        </m:sub>
                      </m:sSub>
                      <m:r>
                        <a:rPr lang="en-US" dirty="0">
                          <a:latin typeface="Cambria Math" panose="02040503050406030204" pitchFamily="18" charset="0"/>
                          <a:ea typeface="Cambria Math" panose="02040503050406030204" pitchFamily="18" charset="0"/>
                        </a:rPr>
                        <m:t>=</m:t>
                      </m:r>
                      <m:sSub>
                        <m:sSubPr>
                          <m:ctrlPr>
                            <a:rPr lang="en-US" i="1" dirty="0" smtClean="0">
                              <a:latin typeface="Cambria Math" panose="02040503050406030204" pitchFamily="18" charset="0"/>
                              <a:ea typeface="Cambria Math" panose="02040503050406030204" pitchFamily="18" charset="0"/>
                            </a:rPr>
                          </m:ctrlPr>
                        </m:sSubPr>
                        <m:e>
                          <m:r>
                            <a:rPr lang="en-US" b="0" i="1" dirty="0" smtClean="0">
                              <a:latin typeface="Cambria Math" panose="02040503050406030204" pitchFamily="18" charset="0"/>
                              <a:ea typeface="Cambria Math" panose="02040503050406030204" pitchFamily="18" charset="0"/>
                            </a:rPr>
                            <m:t>𝐷𝑂</m:t>
                          </m:r>
                        </m:e>
                        <m:sub>
                          <m:r>
                            <a:rPr lang="en-US" b="0" i="1" dirty="0" smtClean="0">
                              <a:latin typeface="Cambria Math" panose="02040503050406030204" pitchFamily="18" charset="0"/>
                              <a:ea typeface="Cambria Math" panose="02040503050406030204" pitchFamily="18" charset="0"/>
                            </a:rPr>
                            <m:t>𝑡</m:t>
                          </m:r>
                          <m:r>
                            <a:rPr lang="en-US" b="0" i="1" dirty="0" smtClean="0">
                              <a:latin typeface="Cambria Math" panose="02040503050406030204" pitchFamily="18" charset="0"/>
                              <a:ea typeface="Cambria Math" panose="02040503050406030204" pitchFamily="18" charset="0"/>
                            </a:rPr>
                            <m:t>−1</m:t>
                          </m:r>
                        </m:sub>
                      </m:sSub>
                      <m:r>
                        <a:rPr lang="en-US" b="0" i="1" dirty="0" smtClean="0">
                          <a:solidFill>
                            <a:schemeClr val="tx1"/>
                          </a:solidFill>
                          <a:latin typeface="Cambria Math" panose="02040503050406030204" pitchFamily="18" charset="0"/>
                          <a:ea typeface="Cambria Math" panose="02040503050406030204" pitchFamily="18" charset="0"/>
                        </a:rPr>
                        <m:t>+</m:t>
                      </m:r>
                      <m:r>
                        <a:rPr lang="en-US" b="0" i="1" dirty="0" smtClean="0">
                          <a:solidFill>
                            <a:schemeClr val="tx1"/>
                          </a:solidFill>
                          <a:latin typeface="Cambria Math" panose="02040503050406030204" pitchFamily="18" charset="0"/>
                          <a:ea typeface="Cambria Math" panose="02040503050406030204" pitchFamily="18" charset="0"/>
                        </a:rPr>
                        <m:t>𝐻𝑂𝑥</m:t>
                      </m:r>
                      <m:r>
                        <a:rPr lang="en-US" b="0" i="1" dirty="0" smtClean="0">
                          <a:solidFill>
                            <a:schemeClr val="tx1"/>
                          </a:solidFill>
                          <a:latin typeface="Cambria Math" panose="02040503050406030204" pitchFamily="18" charset="0"/>
                          <a:ea typeface="Cambria Math" panose="02040503050406030204" pitchFamily="18" charset="0"/>
                        </a:rPr>
                        <m:t> −</m:t>
                      </m:r>
                      <m:r>
                        <a:rPr lang="en-US" b="0" i="1" dirty="0" smtClean="0">
                          <a:solidFill>
                            <a:schemeClr val="tx1"/>
                          </a:solidFill>
                          <a:latin typeface="Cambria Math" panose="02040503050406030204" pitchFamily="18" charset="0"/>
                          <a:ea typeface="Cambria Math" panose="02040503050406030204" pitchFamily="18" charset="0"/>
                        </a:rPr>
                        <m:t>𝑜𝑥𝑦𝑔𝑒𝑛</m:t>
                      </m:r>
                      <m:r>
                        <a:rPr lang="en-US" b="0" i="1" dirty="0" smtClean="0">
                          <a:solidFill>
                            <a:schemeClr val="tx1"/>
                          </a:solidFill>
                          <a:latin typeface="Cambria Math" panose="02040503050406030204" pitchFamily="18" charset="0"/>
                          <a:ea typeface="Cambria Math" panose="02040503050406030204" pitchFamily="18" charset="0"/>
                        </a:rPr>
                        <m:t> </m:t>
                      </m:r>
                      <m:r>
                        <a:rPr lang="en-US" b="0" i="1" dirty="0" smtClean="0">
                          <a:solidFill>
                            <a:schemeClr val="tx1"/>
                          </a:solidFill>
                          <a:latin typeface="Cambria Math" panose="02040503050406030204" pitchFamily="18" charset="0"/>
                          <a:ea typeface="Cambria Math" panose="02040503050406030204" pitchFamily="18" charset="0"/>
                        </a:rPr>
                        <m:t>𝑑𝑒𝑚𝑎𝑛𝑑</m:t>
                      </m:r>
                    </m:oMath>
                  </m:oMathPara>
                </a14:m>
                <a:endParaRPr lang="en-US" dirty="0"/>
              </a:p>
            </p:txBody>
          </p:sp>
        </mc:Choice>
        <mc:Fallback xmlns="">
          <p:sp>
            <p:nvSpPr>
              <p:cNvPr id="36" name="TextBox 35">
                <a:extLst>
                  <a:ext uri="{FF2B5EF4-FFF2-40B4-BE49-F238E27FC236}">
                    <a16:creationId xmlns:a16="http://schemas.microsoft.com/office/drawing/2014/main" id="{1B160BDD-8546-274A-AB82-A68BAA3E859B}"/>
                  </a:ext>
                </a:extLst>
              </p:cNvPr>
              <p:cNvSpPr txBox="1">
                <a:spLocks noRot="1" noChangeAspect="1" noMove="1" noResize="1" noEditPoints="1" noAdjustHandles="1" noChangeArrowheads="1" noChangeShapeType="1" noTextEdit="1"/>
              </p:cNvSpPr>
              <p:nvPr/>
            </p:nvSpPr>
            <p:spPr>
              <a:xfrm>
                <a:off x="7734546" y="2302888"/>
                <a:ext cx="4080091" cy="276999"/>
              </a:xfrm>
              <a:prstGeom prst="rect">
                <a:avLst/>
              </a:prstGeom>
              <a:blipFill>
                <a:blip r:embed="rId5"/>
                <a:stretch>
                  <a:fillRect l="-932" t="-8696" r="-621" b="-34783"/>
                </a:stretch>
              </a:blipFill>
            </p:spPr>
            <p:txBody>
              <a:bodyPr/>
              <a:lstStyle/>
              <a:p>
                <a:r>
                  <a:rPr lang="en-US">
                    <a:noFill/>
                  </a:rPr>
                  <a:t> </a:t>
                </a:r>
              </a:p>
            </p:txBody>
          </p:sp>
        </mc:Fallback>
      </mc:AlternateContent>
      <p:grpSp>
        <p:nvGrpSpPr>
          <p:cNvPr id="37" name="Group 36">
            <a:extLst>
              <a:ext uri="{FF2B5EF4-FFF2-40B4-BE49-F238E27FC236}">
                <a16:creationId xmlns:a16="http://schemas.microsoft.com/office/drawing/2014/main" id="{9079D05E-E2EA-6C40-8251-DA7338936800}"/>
              </a:ext>
            </a:extLst>
          </p:cNvPr>
          <p:cNvGrpSpPr/>
          <p:nvPr/>
        </p:nvGrpSpPr>
        <p:grpSpPr>
          <a:xfrm>
            <a:off x="7587166" y="2947513"/>
            <a:ext cx="4392240" cy="823835"/>
            <a:chOff x="5245420" y="5566334"/>
            <a:chExt cx="4392240" cy="823835"/>
          </a:xfrm>
        </p:grpSpPr>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22BC7AE1-0C78-FE40-B8FC-B5F0906C5D78}"/>
                    </a:ext>
                  </a:extLst>
                </p:cNvPr>
                <p:cNvSpPr txBox="1"/>
                <p:nvPr/>
              </p:nvSpPr>
              <p:spPr>
                <a:xfrm>
                  <a:off x="5253959" y="5821167"/>
                  <a:ext cx="4383701" cy="56900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dirty="0" smtClean="0">
                            <a:latin typeface="Cambria Math" panose="02040503050406030204" pitchFamily="18" charset="0"/>
                            <a:ea typeface="Cambria Math" panose="02040503050406030204" pitchFamily="18" charset="0"/>
                          </a:rPr>
                          <m:t>R</m:t>
                        </m:r>
                        <m:r>
                          <a:rPr lang="en-US" dirty="0" smtClean="0">
                            <a:latin typeface="Cambria Math" panose="02040503050406030204" pitchFamily="18" charset="0"/>
                            <a:ea typeface="Cambria Math" panose="02040503050406030204" pitchFamily="18" charset="0"/>
                          </a:rPr>
                          <m:t>20</m:t>
                        </m:r>
                        <m:r>
                          <a:rPr lang="en-US" i="1" dirty="0">
                            <a:latin typeface="Cambria Math" panose="02040503050406030204" pitchFamily="18" charset="0"/>
                            <a:ea typeface="Cambria Math" panose="02040503050406030204" pitchFamily="18" charset="0"/>
                          </a:rPr>
                          <m:t>∗ </m:t>
                        </m:r>
                        <m:sSup>
                          <m:sSupPr>
                            <m:ctrlPr>
                              <a:rPr lang="en-US" i="1" dirty="0" smtClean="0">
                                <a:solidFill>
                                  <a:srgbClr val="CA8D60"/>
                                </a:solidFill>
                                <a:latin typeface="Cambria Math" panose="02040503050406030204" pitchFamily="18" charset="0"/>
                                <a:ea typeface="Cambria Math" panose="02040503050406030204" pitchFamily="18" charset="0"/>
                              </a:rPr>
                            </m:ctrlPr>
                          </m:sSupPr>
                          <m:e>
                            <m:r>
                              <a:rPr lang="en-US" i="1" dirty="0">
                                <a:solidFill>
                                  <a:srgbClr val="CA8D60"/>
                                </a:solidFill>
                                <a:latin typeface="Cambria Math" panose="02040503050406030204" pitchFamily="18" charset="0"/>
                                <a:ea typeface="Cambria Math" panose="02040503050406030204" pitchFamily="18" charset="0"/>
                              </a:rPr>
                              <m:t>𝜃</m:t>
                            </m:r>
                          </m:e>
                          <m:sup>
                            <m:r>
                              <a:rPr lang="en-US" b="0" i="1" dirty="0" smtClean="0">
                                <a:solidFill>
                                  <a:srgbClr val="CA8D60"/>
                                </a:solidFill>
                                <a:latin typeface="Cambria Math" panose="02040503050406030204" pitchFamily="18" charset="0"/>
                                <a:ea typeface="Cambria Math" panose="02040503050406030204" pitchFamily="18" charset="0"/>
                              </a:rPr>
                              <m:t>𝑇𝑒𝑚𝑝</m:t>
                            </m:r>
                            <m:r>
                              <a:rPr lang="en-US" i="1" dirty="0">
                                <a:solidFill>
                                  <a:srgbClr val="CA8D60"/>
                                </a:solidFill>
                                <a:latin typeface="Cambria Math" panose="02040503050406030204" pitchFamily="18" charset="0"/>
                                <a:ea typeface="Cambria Math" panose="02040503050406030204" pitchFamily="18" charset="0"/>
                              </a:rPr>
                              <m:t>−20</m:t>
                            </m:r>
                          </m:sup>
                        </m:sSup>
                        <m:r>
                          <a:rPr lang="en-US" i="1" dirty="0">
                            <a:latin typeface="Cambria Math" panose="02040503050406030204" pitchFamily="18" charset="0"/>
                            <a:ea typeface="Cambria Math" panose="02040503050406030204" pitchFamily="18" charset="0"/>
                          </a:rPr>
                          <m:t>∗ </m:t>
                        </m:r>
                        <m:f>
                          <m:fPr>
                            <m:ctrlPr>
                              <a:rPr lang="en-US" i="1" dirty="0" smtClean="0">
                                <a:solidFill>
                                  <a:srgbClr val="00ABBC"/>
                                </a:solidFill>
                                <a:latin typeface="Cambria Math" panose="02040503050406030204" pitchFamily="18" charset="0"/>
                                <a:ea typeface="Cambria Math" panose="02040503050406030204" pitchFamily="18" charset="0"/>
                              </a:rPr>
                            </m:ctrlPr>
                          </m:fPr>
                          <m:num>
                            <m:sSub>
                              <m:sSubPr>
                                <m:ctrlPr>
                                  <a:rPr lang="en-US" i="1" dirty="0">
                                    <a:solidFill>
                                      <a:srgbClr val="00ABBC"/>
                                    </a:solidFill>
                                    <a:latin typeface="Cambria Math" panose="02040503050406030204" pitchFamily="18" charset="0"/>
                                    <a:ea typeface="Cambria Math" panose="02040503050406030204" pitchFamily="18" charset="0"/>
                                  </a:rPr>
                                </m:ctrlPr>
                              </m:sSubPr>
                              <m:e>
                                <m:r>
                                  <a:rPr lang="en-US" b="0" i="1" dirty="0" smtClean="0">
                                    <a:solidFill>
                                      <a:srgbClr val="00ABBC"/>
                                    </a:solidFill>
                                    <a:latin typeface="Cambria Math" panose="02040503050406030204" pitchFamily="18" charset="0"/>
                                    <a:ea typeface="Cambria Math" panose="02040503050406030204" pitchFamily="18" charset="0"/>
                                  </a:rPr>
                                  <m:t>𝑂𝑥𝑦𝑔𝑒𝑛</m:t>
                                </m:r>
                              </m:e>
                              <m:sub>
                                <m:r>
                                  <a:rPr lang="en-US" i="1" dirty="0">
                                    <a:solidFill>
                                      <a:srgbClr val="00ABBC"/>
                                    </a:solidFill>
                                    <a:latin typeface="Cambria Math" panose="02040503050406030204" pitchFamily="18" charset="0"/>
                                    <a:ea typeface="Cambria Math" panose="02040503050406030204" pitchFamily="18" charset="0"/>
                                  </a:rPr>
                                  <m:t>𝑡</m:t>
                                </m:r>
                                <m:r>
                                  <a:rPr lang="en-US" i="1" dirty="0">
                                    <a:solidFill>
                                      <a:srgbClr val="00ABBC"/>
                                    </a:solidFill>
                                    <a:latin typeface="Cambria Math" panose="02040503050406030204" pitchFamily="18" charset="0"/>
                                    <a:ea typeface="Cambria Math" panose="02040503050406030204" pitchFamily="18" charset="0"/>
                                  </a:rPr>
                                  <m:t>−1</m:t>
                                </m:r>
                              </m:sub>
                            </m:sSub>
                          </m:num>
                          <m:den>
                            <m:sSub>
                              <m:sSubPr>
                                <m:ctrlPr>
                                  <a:rPr lang="en-US" i="1" dirty="0">
                                    <a:solidFill>
                                      <a:srgbClr val="00ABBC"/>
                                    </a:solidFill>
                                    <a:latin typeface="Cambria Math" panose="02040503050406030204" pitchFamily="18" charset="0"/>
                                    <a:ea typeface="Cambria Math" panose="02040503050406030204" pitchFamily="18" charset="0"/>
                                  </a:rPr>
                                </m:ctrlPr>
                              </m:sSubPr>
                              <m:e>
                                <m:r>
                                  <a:rPr lang="en-US" b="0" i="1" dirty="0" smtClean="0">
                                    <a:solidFill>
                                      <a:srgbClr val="00ABBC"/>
                                    </a:solidFill>
                                    <a:latin typeface="Cambria Math" panose="02040503050406030204" pitchFamily="18" charset="0"/>
                                    <a:ea typeface="Cambria Math" panose="02040503050406030204" pitchFamily="18" charset="0"/>
                                  </a:rPr>
                                  <m:t>𝑂𝑥𝑦𝑔𝑒𝑛</m:t>
                                </m:r>
                              </m:e>
                              <m:sub>
                                <m:r>
                                  <a:rPr lang="en-US" i="1" dirty="0">
                                    <a:solidFill>
                                      <a:srgbClr val="00ABBC"/>
                                    </a:solidFill>
                                    <a:latin typeface="Cambria Math" panose="02040503050406030204" pitchFamily="18" charset="0"/>
                                    <a:ea typeface="Cambria Math" panose="02040503050406030204" pitchFamily="18" charset="0"/>
                                  </a:rPr>
                                  <m:t>𝑡</m:t>
                                </m:r>
                                <m:r>
                                  <a:rPr lang="en-US" i="1" dirty="0">
                                    <a:solidFill>
                                      <a:srgbClr val="00ABBC"/>
                                    </a:solidFill>
                                    <a:latin typeface="Cambria Math" panose="02040503050406030204" pitchFamily="18" charset="0"/>
                                    <a:ea typeface="Cambria Math" panose="02040503050406030204" pitchFamily="18" charset="0"/>
                                  </a:rPr>
                                  <m:t>−1</m:t>
                                </m:r>
                              </m:sub>
                            </m:sSub>
                            <m:r>
                              <a:rPr lang="en-US" i="1" dirty="0">
                                <a:solidFill>
                                  <a:srgbClr val="00ABBC"/>
                                </a:solidFill>
                                <a:latin typeface="Cambria Math" panose="02040503050406030204" pitchFamily="18" charset="0"/>
                                <a:ea typeface="Cambria Math" panose="02040503050406030204" pitchFamily="18" charset="0"/>
                              </a:rPr>
                              <m:t>+</m:t>
                            </m:r>
                            <m:sSub>
                              <m:sSubPr>
                                <m:ctrlPr>
                                  <a:rPr lang="en-US" i="1" dirty="0">
                                    <a:solidFill>
                                      <a:srgbClr val="00ABBC"/>
                                    </a:solidFill>
                                    <a:latin typeface="Cambria Math" panose="02040503050406030204" pitchFamily="18" charset="0"/>
                                    <a:ea typeface="Cambria Math" panose="02040503050406030204" pitchFamily="18" charset="0"/>
                                  </a:rPr>
                                </m:ctrlPr>
                              </m:sSubPr>
                              <m:e>
                                <m:r>
                                  <a:rPr lang="en-US" i="1" dirty="0">
                                    <a:solidFill>
                                      <a:srgbClr val="00ABBC"/>
                                    </a:solidFill>
                                    <a:latin typeface="Cambria Math" panose="02040503050406030204" pitchFamily="18" charset="0"/>
                                    <a:ea typeface="Cambria Math" panose="02040503050406030204" pitchFamily="18" charset="0"/>
                                  </a:rPr>
                                  <m:t>𝐾</m:t>
                                </m:r>
                              </m:e>
                              <m:sub>
                                <m:r>
                                  <a:rPr lang="en-US" i="1" dirty="0">
                                    <a:solidFill>
                                      <a:srgbClr val="00ABBC"/>
                                    </a:solidFill>
                                    <a:latin typeface="Cambria Math" panose="02040503050406030204" pitchFamily="18" charset="0"/>
                                    <a:ea typeface="Cambria Math" panose="02040503050406030204" pitchFamily="18" charset="0"/>
                                  </a:rPr>
                                  <m:t>𝑂</m:t>
                                </m:r>
                                <m:r>
                                  <a:rPr lang="en-US" i="1" dirty="0">
                                    <a:solidFill>
                                      <a:srgbClr val="00ABBC"/>
                                    </a:solidFill>
                                    <a:latin typeface="Cambria Math" panose="02040503050406030204" pitchFamily="18" charset="0"/>
                                    <a:ea typeface="Cambria Math" panose="02040503050406030204" pitchFamily="18" charset="0"/>
                                  </a:rPr>
                                  <m:t>2</m:t>
                                </m:r>
                              </m:sub>
                            </m:sSub>
                          </m:den>
                        </m:f>
                        <m:r>
                          <a:rPr lang="en-US" i="1" dirty="0">
                            <a:solidFill>
                              <a:srgbClr val="038BB6"/>
                            </a:solidFill>
                            <a:latin typeface="Cambria Math" panose="02040503050406030204" pitchFamily="18" charset="0"/>
                            <a:ea typeface="Cambria Math" panose="02040503050406030204" pitchFamily="18" charset="0"/>
                          </a:rPr>
                          <m:t> </m:t>
                        </m:r>
                        <m:r>
                          <a:rPr lang="en-US" i="1" dirty="0" smtClean="0">
                            <a:solidFill>
                              <a:schemeClr val="tx1"/>
                            </a:solidFill>
                            <a:latin typeface="Cambria Math" panose="02040503050406030204" pitchFamily="18" charset="0"/>
                            <a:ea typeface="Cambria Math" panose="02040503050406030204" pitchFamily="18" charset="0"/>
                          </a:rPr>
                          <m:t>∗</m:t>
                        </m:r>
                        <m:sSub>
                          <m:sSubPr>
                            <m:ctrlPr>
                              <a:rPr lang="en-US" i="1" dirty="0" smtClean="0">
                                <a:solidFill>
                                  <a:schemeClr val="tx1"/>
                                </a:solidFill>
                                <a:latin typeface="Cambria Math" panose="02040503050406030204" pitchFamily="18" charset="0"/>
                                <a:ea typeface="Cambria Math" panose="02040503050406030204" pitchFamily="18" charset="0"/>
                              </a:rPr>
                            </m:ctrlPr>
                          </m:sSubPr>
                          <m:e>
                            <m:r>
                              <a:rPr lang="en-US" i="1" dirty="0">
                                <a:solidFill>
                                  <a:schemeClr val="tx1"/>
                                </a:solidFill>
                                <a:latin typeface="Cambria Math" panose="02040503050406030204" pitchFamily="18" charset="0"/>
                                <a:ea typeface="Cambria Math" panose="02040503050406030204" pitchFamily="18" charset="0"/>
                              </a:rPr>
                              <m:t>𝑐</m:t>
                            </m:r>
                          </m:e>
                          <m:sub>
                            <m:r>
                              <a:rPr lang="en-US" b="0" i="1" dirty="0" smtClean="0">
                                <a:solidFill>
                                  <a:schemeClr val="tx1"/>
                                </a:solidFill>
                                <a:latin typeface="Cambria Math" panose="02040503050406030204" pitchFamily="18" charset="0"/>
                                <a:ea typeface="Cambria Math" panose="02040503050406030204" pitchFamily="18" charset="0"/>
                              </a:rPr>
                              <m:t>𝐻𝑂𝑥</m:t>
                            </m:r>
                          </m:sub>
                        </m:sSub>
                      </m:oMath>
                    </m:oMathPara>
                  </a14:m>
                  <a:endParaRPr lang="en-US" dirty="0"/>
                </a:p>
              </p:txBody>
            </p:sp>
          </mc:Choice>
          <mc:Fallback xmlns="">
            <p:sp>
              <p:nvSpPr>
                <p:cNvPr id="34" name="TextBox 33">
                  <a:extLst>
                    <a:ext uri="{FF2B5EF4-FFF2-40B4-BE49-F238E27FC236}">
                      <a16:creationId xmlns:a16="http://schemas.microsoft.com/office/drawing/2014/main" id="{22BC7AE1-0C78-FE40-B8FC-B5F0906C5D78}"/>
                    </a:ext>
                  </a:extLst>
                </p:cNvPr>
                <p:cNvSpPr txBox="1">
                  <a:spLocks noRot="1" noChangeAspect="1" noMove="1" noResize="1" noEditPoints="1" noAdjustHandles="1" noChangeArrowheads="1" noChangeShapeType="1" noTextEdit="1"/>
                </p:cNvSpPr>
                <p:nvPr/>
              </p:nvSpPr>
              <p:spPr>
                <a:xfrm>
                  <a:off x="5253959" y="5821167"/>
                  <a:ext cx="4383701" cy="569002"/>
                </a:xfrm>
                <a:prstGeom prst="rect">
                  <a:avLst/>
                </a:prstGeom>
                <a:blipFill>
                  <a:blip r:embed="rId9"/>
                  <a:stretch>
                    <a:fillRect l="-867" t="-6522" b="-15217"/>
                  </a:stretch>
                </a:blipFill>
              </p:spPr>
              <p:txBody>
                <a:bodyPr/>
                <a:lstStyle/>
                <a:p>
                  <a:r>
                    <a:rPr lang="en-US">
                      <a:noFill/>
                    </a:rPr>
                    <a:t> </a:t>
                  </a:r>
                </a:p>
              </p:txBody>
            </p:sp>
          </mc:Fallback>
        </mc:AlternateContent>
        <p:sp>
          <p:nvSpPr>
            <p:cNvPr id="33" name="Left Brace 32">
              <a:extLst>
                <a:ext uri="{FF2B5EF4-FFF2-40B4-BE49-F238E27FC236}">
                  <a16:creationId xmlns:a16="http://schemas.microsoft.com/office/drawing/2014/main" id="{58CDCA8D-F631-B040-A8C6-F571FF7EE78E}"/>
                </a:ext>
              </a:extLst>
            </p:cNvPr>
            <p:cNvSpPr/>
            <p:nvPr/>
          </p:nvSpPr>
          <p:spPr>
            <a:xfrm rot="5400000">
              <a:off x="7297478" y="3514276"/>
              <a:ext cx="288124" cy="4392239"/>
            </a:xfrm>
            <a:prstGeom prst="leftBrace">
              <a:avLst>
                <a:gd name="adj1" fmla="val 40574"/>
                <a:gd name="adj2" fmla="val 20704"/>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4" name="TextBox 3">
            <a:extLst>
              <a:ext uri="{FF2B5EF4-FFF2-40B4-BE49-F238E27FC236}">
                <a16:creationId xmlns:a16="http://schemas.microsoft.com/office/drawing/2014/main" id="{B1BC139B-EF02-9D45-B930-40D0A1A6E044}"/>
              </a:ext>
            </a:extLst>
          </p:cNvPr>
          <p:cNvSpPr txBox="1"/>
          <p:nvPr/>
        </p:nvSpPr>
        <p:spPr>
          <a:xfrm>
            <a:off x="1122083" y="4793747"/>
            <a:ext cx="3281155" cy="461665"/>
          </a:xfrm>
          <a:prstGeom prst="rect">
            <a:avLst/>
          </a:prstGeom>
          <a:noFill/>
        </p:spPr>
        <p:txBody>
          <a:bodyPr wrap="none" rtlCol="0">
            <a:spAutoFit/>
          </a:bodyPr>
          <a:lstStyle/>
          <a:p>
            <a:r>
              <a:rPr lang="en-US" sz="2400" dirty="0">
                <a:solidFill>
                  <a:srgbClr val="CA8D60"/>
                </a:solidFill>
              </a:rPr>
              <a:t>Temperature-only model</a:t>
            </a:r>
          </a:p>
        </p:txBody>
      </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76B761D8-48D3-1B40-96EC-ACB93B814422}"/>
                  </a:ext>
                </a:extLst>
              </p:cNvPr>
              <p:cNvSpPr txBox="1"/>
              <p:nvPr/>
            </p:nvSpPr>
            <p:spPr>
              <a:xfrm>
                <a:off x="354277" y="5606253"/>
                <a:ext cx="4870949"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dirty="0" smtClean="0">
                          <a:solidFill>
                            <a:schemeClr val="tx1"/>
                          </a:solidFill>
                          <a:latin typeface="Cambria Math" panose="02040503050406030204" pitchFamily="18" charset="0"/>
                          <a:ea typeface="Cambria Math" panose="02040503050406030204" pitchFamily="18" charset="0"/>
                        </a:rPr>
                        <m:t>𝑜𝑥𝑦𝑔𝑒𝑛</m:t>
                      </m:r>
                      <m:r>
                        <a:rPr lang="en-US" sz="2000" b="0" i="1" dirty="0" smtClean="0">
                          <a:solidFill>
                            <a:schemeClr val="tx1"/>
                          </a:solidFill>
                          <a:latin typeface="Cambria Math" panose="02040503050406030204" pitchFamily="18" charset="0"/>
                          <a:ea typeface="Cambria Math" panose="02040503050406030204" pitchFamily="18" charset="0"/>
                        </a:rPr>
                        <m:t> </m:t>
                      </m:r>
                      <m:r>
                        <a:rPr lang="en-US" sz="2000" b="0" i="1" dirty="0" smtClean="0">
                          <a:solidFill>
                            <a:schemeClr val="tx1"/>
                          </a:solidFill>
                          <a:latin typeface="Cambria Math" panose="02040503050406030204" pitchFamily="18" charset="0"/>
                          <a:ea typeface="Cambria Math" panose="02040503050406030204" pitchFamily="18" charset="0"/>
                        </a:rPr>
                        <m:t>𝑑𝑒𝑚𝑎𝑛𝑑</m:t>
                      </m:r>
                      <m:r>
                        <a:rPr lang="en-US" sz="2000" b="0" i="1" dirty="0" smtClean="0">
                          <a:latin typeface="Cambria Math" panose="02040503050406030204" pitchFamily="18" charset="0"/>
                          <a:ea typeface="Cambria Math" panose="02040503050406030204" pitchFamily="18" charset="0"/>
                        </a:rPr>
                        <m:t>= </m:t>
                      </m:r>
                      <m:r>
                        <m:rPr>
                          <m:sty m:val="p"/>
                        </m:rPr>
                        <a:rPr lang="en-US" sz="2000" dirty="0">
                          <a:latin typeface="Cambria Math" panose="02040503050406030204" pitchFamily="18" charset="0"/>
                          <a:ea typeface="Cambria Math" panose="02040503050406030204" pitchFamily="18" charset="0"/>
                        </a:rPr>
                        <m:t>R</m:t>
                      </m:r>
                      <m:r>
                        <a:rPr lang="en-US" sz="2000" dirty="0">
                          <a:latin typeface="Cambria Math" panose="02040503050406030204" pitchFamily="18" charset="0"/>
                          <a:ea typeface="Cambria Math" panose="02040503050406030204" pitchFamily="18" charset="0"/>
                        </a:rPr>
                        <m:t>20</m:t>
                      </m:r>
                      <m:r>
                        <a:rPr lang="en-US" sz="2000" i="1" dirty="0">
                          <a:latin typeface="Cambria Math" panose="02040503050406030204" pitchFamily="18" charset="0"/>
                          <a:ea typeface="Cambria Math" panose="02040503050406030204" pitchFamily="18" charset="0"/>
                        </a:rPr>
                        <m:t>∗ </m:t>
                      </m:r>
                      <m:sSup>
                        <m:sSupPr>
                          <m:ctrlPr>
                            <a:rPr lang="en-US" sz="2000" i="1" dirty="0" smtClean="0">
                              <a:solidFill>
                                <a:srgbClr val="CA8D60"/>
                              </a:solidFill>
                              <a:latin typeface="Cambria Math" panose="02040503050406030204" pitchFamily="18" charset="0"/>
                              <a:ea typeface="Cambria Math" panose="02040503050406030204" pitchFamily="18" charset="0"/>
                            </a:rPr>
                          </m:ctrlPr>
                        </m:sSupPr>
                        <m:e>
                          <m:r>
                            <a:rPr lang="en-US" sz="2000" i="1" dirty="0">
                              <a:solidFill>
                                <a:srgbClr val="CA8D60"/>
                              </a:solidFill>
                              <a:latin typeface="Cambria Math" panose="02040503050406030204" pitchFamily="18" charset="0"/>
                              <a:ea typeface="Cambria Math" panose="02040503050406030204" pitchFamily="18" charset="0"/>
                            </a:rPr>
                            <m:t>𝜃</m:t>
                          </m:r>
                        </m:e>
                        <m:sup>
                          <m:r>
                            <a:rPr lang="en-US" sz="2000" b="0" i="1" dirty="0" smtClean="0">
                              <a:solidFill>
                                <a:srgbClr val="CA8D60"/>
                              </a:solidFill>
                              <a:latin typeface="Cambria Math" panose="02040503050406030204" pitchFamily="18" charset="0"/>
                              <a:ea typeface="Cambria Math" panose="02040503050406030204" pitchFamily="18" charset="0"/>
                            </a:rPr>
                            <m:t>𝑇𝑒𝑚𝑝</m:t>
                          </m:r>
                          <m:r>
                            <a:rPr lang="en-US" sz="2000" i="1" dirty="0">
                              <a:solidFill>
                                <a:srgbClr val="CA8D60"/>
                              </a:solidFill>
                              <a:latin typeface="Cambria Math" panose="02040503050406030204" pitchFamily="18" charset="0"/>
                              <a:ea typeface="Cambria Math" panose="02040503050406030204" pitchFamily="18" charset="0"/>
                            </a:rPr>
                            <m:t>−20</m:t>
                          </m:r>
                        </m:sup>
                      </m:sSup>
                      <m:r>
                        <a:rPr lang="en-US" sz="2000" b="0" i="1" dirty="0" smtClean="0">
                          <a:solidFill>
                            <a:srgbClr val="CA8D60"/>
                          </a:solidFill>
                          <a:latin typeface="Cambria Math" panose="02040503050406030204" pitchFamily="18" charset="0"/>
                          <a:ea typeface="Cambria Math" panose="02040503050406030204" pitchFamily="18" charset="0"/>
                        </a:rPr>
                        <m:t> </m:t>
                      </m:r>
                      <m:r>
                        <a:rPr lang="en-US" sz="2000" i="1" dirty="0" smtClean="0">
                          <a:solidFill>
                            <a:schemeClr val="tx1"/>
                          </a:solidFill>
                          <a:latin typeface="Cambria Math" panose="02040503050406030204" pitchFamily="18" charset="0"/>
                          <a:ea typeface="Cambria Math" panose="02040503050406030204" pitchFamily="18" charset="0"/>
                        </a:rPr>
                        <m:t>∗</m:t>
                      </m:r>
                      <m:sSub>
                        <m:sSubPr>
                          <m:ctrlPr>
                            <a:rPr lang="en-US" sz="2000" i="1" dirty="0" smtClean="0">
                              <a:solidFill>
                                <a:schemeClr val="tx1"/>
                              </a:solidFill>
                              <a:latin typeface="Cambria Math" panose="02040503050406030204" pitchFamily="18" charset="0"/>
                              <a:ea typeface="Cambria Math" panose="02040503050406030204" pitchFamily="18" charset="0"/>
                            </a:rPr>
                          </m:ctrlPr>
                        </m:sSubPr>
                        <m:e>
                          <m:r>
                            <a:rPr lang="en-US" sz="2000" i="1" dirty="0">
                              <a:solidFill>
                                <a:schemeClr val="tx1"/>
                              </a:solidFill>
                              <a:latin typeface="Cambria Math" panose="02040503050406030204" pitchFamily="18" charset="0"/>
                              <a:ea typeface="Cambria Math" panose="02040503050406030204" pitchFamily="18" charset="0"/>
                            </a:rPr>
                            <m:t>𝑐</m:t>
                          </m:r>
                        </m:e>
                        <m:sub>
                          <m:r>
                            <a:rPr lang="en-US" sz="2000" b="0" i="1" dirty="0" smtClean="0">
                              <a:solidFill>
                                <a:schemeClr val="tx1"/>
                              </a:solidFill>
                              <a:latin typeface="Cambria Math" panose="02040503050406030204" pitchFamily="18" charset="0"/>
                              <a:ea typeface="Cambria Math" panose="02040503050406030204" pitchFamily="18" charset="0"/>
                            </a:rPr>
                            <m:t>𝐻𝑂𝑥</m:t>
                          </m:r>
                        </m:sub>
                      </m:sSub>
                    </m:oMath>
                  </m:oMathPara>
                </a14:m>
                <a:endParaRPr lang="en-US" sz="2000" dirty="0"/>
              </a:p>
            </p:txBody>
          </p:sp>
        </mc:Choice>
        <mc:Fallback xmlns="">
          <p:sp>
            <p:nvSpPr>
              <p:cNvPr id="28" name="TextBox 27">
                <a:extLst>
                  <a:ext uri="{FF2B5EF4-FFF2-40B4-BE49-F238E27FC236}">
                    <a16:creationId xmlns:a16="http://schemas.microsoft.com/office/drawing/2014/main" id="{76B761D8-48D3-1B40-96EC-ACB93B814422}"/>
                  </a:ext>
                </a:extLst>
              </p:cNvPr>
              <p:cNvSpPr txBox="1">
                <a:spLocks noRot="1" noChangeAspect="1" noMove="1" noResize="1" noEditPoints="1" noAdjustHandles="1" noChangeArrowheads="1" noChangeShapeType="1" noTextEdit="1"/>
              </p:cNvSpPr>
              <p:nvPr/>
            </p:nvSpPr>
            <p:spPr>
              <a:xfrm>
                <a:off x="354277" y="5606253"/>
                <a:ext cx="4870949" cy="307777"/>
              </a:xfrm>
              <a:prstGeom prst="rect">
                <a:avLst/>
              </a:prstGeom>
              <a:blipFill>
                <a:blip r:embed="rId10"/>
                <a:stretch>
                  <a:fillRect l="-779" t="-8000" b="-4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E4693E26-62D0-D14A-8B88-3BAA537A754A}"/>
                  </a:ext>
                </a:extLst>
              </p:cNvPr>
              <p:cNvSpPr txBox="1"/>
              <p:nvPr/>
            </p:nvSpPr>
            <p:spPr>
              <a:xfrm>
                <a:off x="6096000" y="5444060"/>
                <a:ext cx="5779596" cy="63216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dirty="0" smtClean="0">
                          <a:latin typeface="Cambria Math" panose="02040503050406030204" pitchFamily="18" charset="0"/>
                          <a:ea typeface="Cambria Math" panose="02040503050406030204" pitchFamily="18" charset="0"/>
                        </a:rPr>
                        <m:t>𝑜𝑥𝑦𝑔𝑒𝑛</m:t>
                      </m:r>
                      <m:r>
                        <a:rPr lang="en-US" sz="2000" b="0" i="1" dirty="0" smtClean="0">
                          <a:latin typeface="Cambria Math" panose="02040503050406030204" pitchFamily="18" charset="0"/>
                          <a:ea typeface="Cambria Math" panose="02040503050406030204" pitchFamily="18" charset="0"/>
                        </a:rPr>
                        <m:t> </m:t>
                      </m:r>
                      <m:r>
                        <a:rPr lang="en-US" sz="2000" b="0" i="1" dirty="0" smtClean="0">
                          <a:latin typeface="Cambria Math" panose="02040503050406030204" pitchFamily="18" charset="0"/>
                          <a:ea typeface="Cambria Math" panose="02040503050406030204" pitchFamily="18" charset="0"/>
                        </a:rPr>
                        <m:t>𝑑𝑒𝑚𝑎𝑛𝑑</m:t>
                      </m:r>
                      <m:r>
                        <a:rPr lang="en-US" sz="2000" b="0" i="0" dirty="0" smtClean="0">
                          <a:latin typeface="Cambria Math" panose="02040503050406030204" pitchFamily="18" charset="0"/>
                          <a:ea typeface="Cambria Math" panose="02040503050406030204" pitchFamily="18" charset="0"/>
                        </a:rPr>
                        <m:t>= </m:t>
                      </m:r>
                      <m:r>
                        <m:rPr>
                          <m:sty m:val="p"/>
                        </m:rPr>
                        <a:rPr lang="en-US" sz="2000" dirty="0">
                          <a:latin typeface="Cambria Math" panose="02040503050406030204" pitchFamily="18" charset="0"/>
                          <a:ea typeface="Cambria Math" panose="02040503050406030204" pitchFamily="18" charset="0"/>
                        </a:rPr>
                        <m:t>R</m:t>
                      </m:r>
                      <m:r>
                        <a:rPr lang="en-US" sz="2000" dirty="0">
                          <a:latin typeface="Cambria Math" panose="02040503050406030204" pitchFamily="18" charset="0"/>
                          <a:ea typeface="Cambria Math" panose="02040503050406030204" pitchFamily="18" charset="0"/>
                        </a:rPr>
                        <m:t>20</m:t>
                      </m:r>
                      <m:r>
                        <a:rPr lang="en-US" sz="2000" i="1" dirty="0">
                          <a:latin typeface="Cambria Math" panose="02040503050406030204" pitchFamily="18" charset="0"/>
                          <a:ea typeface="Cambria Math" panose="02040503050406030204" pitchFamily="18" charset="0"/>
                        </a:rPr>
                        <m:t>∗ </m:t>
                      </m:r>
                      <m:f>
                        <m:fPr>
                          <m:ctrlPr>
                            <a:rPr lang="en-US" sz="2000" i="1" dirty="0" smtClean="0">
                              <a:solidFill>
                                <a:srgbClr val="00ABBC"/>
                              </a:solidFill>
                              <a:latin typeface="Cambria Math" panose="02040503050406030204" pitchFamily="18" charset="0"/>
                              <a:ea typeface="Cambria Math" panose="02040503050406030204" pitchFamily="18" charset="0"/>
                            </a:rPr>
                          </m:ctrlPr>
                        </m:fPr>
                        <m:num>
                          <m:sSub>
                            <m:sSubPr>
                              <m:ctrlPr>
                                <a:rPr lang="en-US" sz="2000" i="1" dirty="0">
                                  <a:solidFill>
                                    <a:srgbClr val="00ABBC"/>
                                  </a:solidFill>
                                  <a:latin typeface="Cambria Math" panose="02040503050406030204" pitchFamily="18" charset="0"/>
                                  <a:ea typeface="Cambria Math" panose="02040503050406030204" pitchFamily="18" charset="0"/>
                                </a:rPr>
                              </m:ctrlPr>
                            </m:sSubPr>
                            <m:e>
                              <m:r>
                                <a:rPr lang="en-US" sz="2000" b="0" i="1" dirty="0" smtClean="0">
                                  <a:solidFill>
                                    <a:srgbClr val="00ABBC"/>
                                  </a:solidFill>
                                  <a:latin typeface="Cambria Math" panose="02040503050406030204" pitchFamily="18" charset="0"/>
                                  <a:ea typeface="Cambria Math" panose="02040503050406030204" pitchFamily="18" charset="0"/>
                                </a:rPr>
                                <m:t>𝑂𝑥𝑦𝑔𝑒𝑛</m:t>
                              </m:r>
                            </m:e>
                            <m:sub>
                              <m:r>
                                <a:rPr lang="en-US" sz="2000" i="1" dirty="0">
                                  <a:solidFill>
                                    <a:srgbClr val="00ABBC"/>
                                  </a:solidFill>
                                  <a:latin typeface="Cambria Math" panose="02040503050406030204" pitchFamily="18" charset="0"/>
                                  <a:ea typeface="Cambria Math" panose="02040503050406030204" pitchFamily="18" charset="0"/>
                                </a:rPr>
                                <m:t>𝑡</m:t>
                              </m:r>
                              <m:r>
                                <a:rPr lang="en-US" sz="2000" i="1" dirty="0">
                                  <a:solidFill>
                                    <a:srgbClr val="00ABBC"/>
                                  </a:solidFill>
                                  <a:latin typeface="Cambria Math" panose="02040503050406030204" pitchFamily="18" charset="0"/>
                                  <a:ea typeface="Cambria Math" panose="02040503050406030204" pitchFamily="18" charset="0"/>
                                </a:rPr>
                                <m:t>−1</m:t>
                              </m:r>
                            </m:sub>
                          </m:sSub>
                        </m:num>
                        <m:den>
                          <m:sSub>
                            <m:sSubPr>
                              <m:ctrlPr>
                                <a:rPr lang="en-US" sz="2000" i="1" dirty="0">
                                  <a:solidFill>
                                    <a:srgbClr val="00ABBC"/>
                                  </a:solidFill>
                                  <a:latin typeface="Cambria Math" panose="02040503050406030204" pitchFamily="18" charset="0"/>
                                  <a:ea typeface="Cambria Math" panose="02040503050406030204" pitchFamily="18" charset="0"/>
                                </a:rPr>
                              </m:ctrlPr>
                            </m:sSubPr>
                            <m:e>
                              <m:r>
                                <a:rPr lang="en-US" sz="2000" b="0" i="1" dirty="0" smtClean="0">
                                  <a:solidFill>
                                    <a:srgbClr val="00ABBC"/>
                                  </a:solidFill>
                                  <a:latin typeface="Cambria Math" panose="02040503050406030204" pitchFamily="18" charset="0"/>
                                  <a:ea typeface="Cambria Math" panose="02040503050406030204" pitchFamily="18" charset="0"/>
                                </a:rPr>
                                <m:t>𝑂𝑥𝑦𝑔𝑒𝑛</m:t>
                              </m:r>
                            </m:e>
                            <m:sub>
                              <m:r>
                                <a:rPr lang="en-US" sz="2000" i="1" dirty="0">
                                  <a:solidFill>
                                    <a:srgbClr val="00ABBC"/>
                                  </a:solidFill>
                                  <a:latin typeface="Cambria Math" panose="02040503050406030204" pitchFamily="18" charset="0"/>
                                  <a:ea typeface="Cambria Math" panose="02040503050406030204" pitchFamily="18" charset="0"/>
                                </a:rPr>
                                <m:t>𝑡</m:t>
                              </m:r>
                              <m:r>
                                <a:rPr lang="en-US" sz="2000" i="1" dirty="0">
                                  <a:solidFill>
                                    <a:srgbClr val="00ABBC"/>
                                  </a:solidFill>
                                  <a:latin typeface="Cambria Math" panose="02040503050406030204" pitchFamily="18" charset="0"/>
                                  <a:ea typeface="Cambria Math" panose="02040503050406030204" pitchFamily="18" charset="0"/>
                                </a:rPr>
                                <m:t>−1</m:t>
                              </m:r>
                            </m:sub>
                          </m:sSub>
                          <m:r>
                            <a:rPr lang="en-US" sz="2000" i="1" dirty="0">
                              <a:solidFill>
                                <a:srgbClr val="00ABBC"/>
                              </a:solidFill>
                              <a:latin typeface="Cambria Math" panose="02040503050406030204" pitchFamily="18" charset="0"/>
                              <a:ea typeface="Cambria Math" panose="02040503050406030204" pitchFamily="18" charset="0"/>
                            </a:rPr>
                            <m:t>+</m:t>
                          </m:r>
                          <m:sSub>
                            <m:sSubPr>
                              <m:ctrlPr>
                                <a:rPr lang="en-US" sz="2000" i="1" dirty="0">
                                  <a:solidFill>
                                    <a:srgbClr val="00ABBC"/>
                                  </a:solidFill>
                                  <a:latin typeface="Cambria Math" panose="02040503050406030204" pitchFamily="18" charset="0"/>
                                  <a:ea typeface="Cambria Math" panose="02040503050406030204" pitchFamily="18" charset="0"/>
                                </a:rPr>
                              </m:ctrlPr>
                            </m:sSubPr>
                            <m:e>
                              <m:r>
                                <a:rPr lang="en-US" sz="2000" i="1" dirty="0">
                                  <a:solidFill>
                                    <a:srgbClr val="00ABBC"/>
                                  </a:solidFill>
                                  <a:latin typeface="Cambria Math" panose="02040503050406030204" pitchFamily="18" charset="0"/>
                                  <a:ea typeface="Cambria Math" panose="02040503050406030204" pitchFamily="18" charset="0"/>
                                </a:rPr>
                                <m:t>𝐾</m:t>
                              </m:r>
                            </m:e>
                            <m:sub>
                              <m:r>
                                <a:rPr lang="en-US" sz="2000" i="1" dirty="0">
                                  <a:solidFill>
                                    <a:srgbClr val="00ABBC"/>
                                  </a:solidFill>
                                  <a:latin typeface="Cambria Math" panose="02040503050406030204" pitchFamily="18" charset="0"/>
                                  <a:ea typeface="Cambria Math" panose="02040503050406030204" pitchFamily="18" charset="0"/>
                                </a:rPr>
                                <m:t>𝑂</m:t>
                              </m:r>
                              <m:r>
                                <a:rPr lang="en-US" sz="2000" i="1" dirty="0">
                                  <a:solidFill>
                                    <a:srgbClr val="00ABBC"/>
                                  </a:solidFill>
                                  <a:latin typeface="Cambria Math" panose="02040503050406030204" pitchFamily="18" charset="0"/>
                                  <a:ea typeface="Cambria Math" panose="02040503050406030204" pitchFamily="18" charset="0"/>
                                </a:rPr>
                                <m:t>2</m:t>
                              </m:r>
                            </m:sub>
                          </m:sSub>
                        </m:den>
                      </m:f>
                      <m:r>
                        <a:rPr lang="en-US" sz="2000" i="1" dirty="0">
                          <a:solidFill>
                            <a:srgbClr val="038BB6"/>
                          </a:solidFill>
                          <a:latin typeface="Cambria Math" panose="02040503050406030204" pitchFamily="18" charset="0"/>
                          <a:ea typeface="Cambria Math" panose="02040503050406030204" pitchFamily="18" charset="0"/>
                        </a:rPr>
                        <m:t> </m:t>
                      </m:r>
                      <m:r>
                        <a:rPr lang="en-US" sz="2000" i="1" dirty="0" smtClean="0">
                          <a:solidFill>
                            <a:schemeClr val="tx1"/>
                          </a:solidFill>
                          <a:latin typeface="Cambria Math" panose="02040503050406030204" pitchFamily="18" charset="0"/>
                          <a:ea typeface="Cambria Math" panose="02040503050406030204" pitchFamily="18" charset="0"/>
                        </a:rPr>
                        <m:t>∗</m:t>
                      </m:r>
                      <m:sSub>
                        <m:sSubPr>
                          <m:ctrlPr>
                            <a:rPr lang="en-US" sz="2000" i="1" dirty="0" smtClean="0">
                              <a:solidFill>
                                <a:schemeClr val="tx1"/>
                              </a:solidFill>
                              <a:latin typeface="Cambria Math" panose="02040503050406030204" pitchFamily="18" charset="0"/>
                              <a:ea typeface="Cambria Math" panose="02040503050406030204" pitchFamily="18" charset="0"/>
                            </a:rPr>
                          </m:ctrlPr>
                        </m:sSubPr>
                        <m:e>
                          <m:r>
                            <a:rPr lang="en-US" sz="2000" i="1" dirty="0">
                              <a:solidFill>
                                <a:schemeClr val="tx1"/>
                              </a:solidFill>
                              <a:latin typeface="Cambria Math" panose="02040503050406030204" pitchFamily="18" charset="0"/>
                              <a:ea typeface="Cambria Math" panose="02040503050406030204" pitchFamily="18" charset="0"/>
                            </a:rPr>
                            <m:t>𝑐</m:t>
                          </m:r>
                        </m:e>
                        <m:sub>
                          <m:r>
                            <a:rPr lang="en-US" sz="2000" b="0" i="1" dirty="0" smtClean="0">
                              <a:solidFill>
                                <a:schemeClr val="tx1"/>
                              </a:solidFill>
                              <a:latin typeface="Cambria Math" panose="02040503050406030204" pitchFamily="18" charset="0"/>
                              <a:ea typeface="Cambria Math" panose="02040503050406030204" pitchFamily="18" charset="0"/>
                            </a:rPr>
                            <m:t>𝐻𝑂𝑥</m:t>
                          </m:r>
                        </m:sub>
                      </m:sSub>
                    </m:oMath>
                  </m:oMathPara>
                </a14:m>
                <a:endParaRPr lang="en-US" sz="2000" dirty="0"/>
              </a:p>
            </p:txBody>
          </p:sp>
        </mc:Choice>
        <mc:Fallback xmlns="">
          <p:sp>
            <p:nvSpPr>
              <p:cNvPr id="30" name="TextBox 29">
                <a:extLst>
                  <a:ext uri="{FF2B5EF4-FFF2-40B4-BE49-F238E27FC236}">
                    <a16:creationId xmlns:a16="http://schemas.microsoft.com/office/drawing/2014/main" id="{E4693E26-62D0-D14A-8B88-3BAA537A754A}"/>
                  </a:ext>
                </a:extLst>
              </p:cNvPr>
              <p:cNvSpPr txBox="1">
                <a:spLocks noRot="1" noChangeAspect="1" noMove="1" noResize="1" noEditPoints="1" noAdjustHandles="1" noChangeArrowheads="1" noChangeShapeType="1" noTextEdit="1"/>
              </p:cNvSpPr>
              <p:nvPr/>
            </p:nvSpPr>
            <p:spPr>
              <a:xfrm>
                <a:off x="6096000" y="5444060"/>
                <a:ext cx="5779596" cy="632161"/>
              </a:xfrm>
              <a:prstGeom prst="rect">
                <a:avLst/>
              </a:prstGeom>
              <a:blipFill>
                <a:blip r:embed="rId11"/>
                <a:stretch>
                  <a:fillRect l="-658" b="-17647"/>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6340EAA7-048C-C944-BCB4-A559D9FD62F6}"/>
              </a:ext>
            </a:extLst>
          </p:cNvPr>
          <p:cNvSpPr txBox="1"/>
          <p:nvPr/>
        </p:nvSpPr>
        <p:spPr>
          <a:xfrm>
            <a:off x="7820274" y="4793746"/>
            <a:ext cx="2603341" cy="461665"/>
          </a:xfrm>
          <a:prstGeom prst="rect">
            <a:avLst/>
          </a:prstGeom>
          <a:noFill/>
        </p:spPr>
        <p:txBody>
          <a:bodyPr wrap="none" rtlCol="0">
            <a:spAutoFit/>
          </a:bodyPr>
          <a:lstStyle/>
          <a:p>
            <a:r>
              <a:rPr lang="en-US" sz="2400" dirty="0">
                <a:solidFill>
                  <a:srgbClr val="00ABBC"/>
                </a:solidFill>
              </a:rPr>
              <a:t>Oxygen-only model</a:t>
            </a:r>
          </a:p>
        </p:txBody>
      </p:sp>
      <p:sp>
        <p:nvSpPr>
          <p:cNvPr id="22" name="Rectangle 21">
            <a:extLst>
              <a:ext uri="{FF2B5EF4-FFF2-40B4-BE49-F238E27FC236}">
                <a16:creationId xmlns:a16="http://schemas.microsoft.com/office/drawing/2014/main" id="{C61CB218-226B-DE42-B4DE-E4E91E044CBC}"/>
              </a:ext>
            </a:extLst>
          </p:cNvPr>
          <p:cNvSpPr/>
          <p:nvPr/>
        </p:nvSpPr>
        <p:spPr>
          <a:xfrm>
            <a:off x="7397882" y="1666876"/>
            <a:ext cx="4692241" cy="237512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CB071D1E-9FDA-7C47-9D52-04C5F240FFB7}"/>
              </a:ext>
            </a:extLst>
          </p:cNvPr>
          <p:cNvCxnSpPr>
            <a:cxnSpLocks/>
          </p:cNvCxnSpPr>
          <p:nvPr/>
        </p:nvCxnSpPr>
        <p:spPr>
          <a:xfrm>
            <a:off x="0" y="4604295"/>
            <a:ext cx="121920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52A4EF5E-1035-DA4F-B69D-665DAA1F6AB4}"/>
              </a:ext>
            </a:extLst>
          </p:cNvPr>
          <p:cNvSpPr txBox="1"/>
          <p:nvPr/>
        </p:nvSpPr>
        <p:spPr>
          <a:xfrm>
            <a:off x="9111293" y="1765955"/>
            <a:ext cx="1491114" cy="461665"/>
          </a:xfrm>
          <a:prstGeom prst="rect">
            <a:avLst/>
          </a:prstGeom>
          <a:noFill/>
        </p:spPr>
        <p:txBody>
          <a:bodyPr wrap="none" rtlCol="0">
            <a:spAutoFit/>
          </a:bodyPr>
          <a:lstStyle/>
          <a:p>
            <a:r>
              <a:rPr lang="en-US" sz="2400" dirty="0"/>
              <a:t>Full model</a:t>
            </a:r>
          </a:p>
        </p:txBody>
      </p:sp>
    </p:spTree>
    <p:extLst>
      <p:ext uri="{BB962C8B-B14F-4D97-AF65-F5344CB8AC3E}">
        <p14:creationId xmlns:p14="http://schemas.microsoft.com/office/powerpoint/2010/main" val="3748299193"/>
      </p:ext>
    </p:extLst>
  </p:cSld>
  <p:clrMapOvr>
    <a:masterClrMapping/>
  </p:clrMapOvr>
  <mc:AlternateContent xmlns:mc="http://schemas.openxmlformats.org/markup-compatibility/2006" xmlns:p14="http://schemas.microsoft.com/office/powerpoint/2010/main">
    <mc:Choice Requires="p14">
      <p:transition spd="slow" p14:dur="2000" advTm="35016"/>
    </mc:Choice>
    <mc:Fallback xmlns="">
      <p:transition spd="slow" advTm="35016"/>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2.9|8.4|14.2|16.3|7.1|8.3"/>
</p:tagLst>
</file>

<file path=ppt/tags/tag2.xml><?xml version="1.0" encoding="utf-8"?>
<p:tagLst xmlns:a="http://schemas.openxmlformats.org/drawingml/2006/main" xmlns:r="http://schemas.openxmlformats.org/officeDocument/2006/relationships" xmlns:p="http://schemas.openxmlformats.org/presentationml/2006/main">
  <p:tag name="TIMING" val="|9.1|8.6"/>
</p:tagLst>
</file>

<file path=ppt/tags/tag3.xml><?xml version="1.0" encoding="utf-8"?>
<p:tagLst xmlns:a="http://schemas.openxmlformats.org/drawingml/2006/main" xmlns:r="http://schemas.openxmlformats.org/officeDocument/2006/relationships" xmlns:p="http://schemas.openxmlformats.org/presentationml/2006/main">
  <p:tag name="TIMING" val="|13.2|11|11"/>
</p:tagLst>
</file>

<file path=ppt/tags/tag4.xml><?xml version="1.0" encoding="utf-8"?>
<p:tagLst xmlns:a="http://schemas.openxmlformats.org/drawingml/2006/main" xmlns:r="http://schemas.openxmlformats.org/officeDocument/2006/relationships" xmlns:p="http://schemas.openxmlformats.org/presentationml/2006/main">
  <p:tag name="TIMING" val="|0.9|4.9|8.7|41.9|0.6|0.6|20.2"/>
</p:tagLst>
</file>

<file path=ppt/tags/tag5.xml><?xml version="1.0" encoding="utf-8"?>
<p:tagLst xmlns:a="http://schemas.openxmlformats.org/drawingml/2006/main" xmlns:r="http://schemas.openxmlformats.org/officeDocument/2006/relationships" xmlns:p="http://schemas.openxmlformats.org/presentationml/2006/main">
  <p:tag name="TIMING" val="|1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18164</TotalTime>
  <Words>1053</Words>
  <Application>Microsoft Macintosh PowerPoint</Application>
  <PresentationFormat>Widescreen</PresentationFormat>
  <Paragraphs>80</Paragraphs>
  <Slides>14</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Cambria Math</vt:lpstr>
      <vt:lpstr>Century Gothic</vt:lpstr>
      <vt:lpstr>Office Theme</vt:lpstr>
      <vt:lpstr>NEAR-TERM, ITERATIVE FORECASTS HIGHLIGHT THE RELATIVE IMPORTANCE OF TWO DRIVERS FOR DYNAMIC OXYGEN CONCENTRATIONS IN A DRINKING WATER RESERVOIR   Abigail Lewis, Ryan McClure, Paul Hanson, and Cayelan Carey</vt:lpstr>
      <vt:lpstr>PowerPoint Presentation</vt:lpstr>
      <vt:lpstr>PowerPoint Presentation</vt:lpstr>
      <vt:lpstr>Previous research indicates oxygen demand is dependent on temperature and ambient oxygen concentrations, among other factors</vt:lpstr>
      <vt:lpstr>Changes in climate and land use are driving divergent trends in oxygen demand</vt:lpstr>
      <vt:lpstr>PowerPoint Presentation</vt:lpstr>
      <vt:lpstr>PowerPoint Presentation</vt:lpstr>
      <vt:lpstr>Six years of oxygenation have provided a unique opportunity to analyze these factors on a whole-ecosystem scale</vt:lpstr>
      <vt:lpstr>Alternative model structures test the importance of two drivers of oxygen demand</vt:lpstr>
      <vt:lpstr>PowerPoint Presentation</vt:lpstr>
      <vt:lpstr>PowerPoint Presentation</vt:lpstr>
      <vt:lpstr>PowerPoint Presentation</vt:lpstr>
      <vt:lpstr>Heterogeneous global changes have led to uncertainty about future oxygen dynamics</vt:lpstr>
      <vt:lpstr>Changes in climate and land use are driving heterogeneous trends in oxygen demand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Near-term, iterative forecasts highlight the relative importance of two drivers for dynamic oxygen concentrations in a drinking water reservoir</dc:title>
  <dc:creator>Abby Lewis</dc:creator>
  <cp:lastModifiedBy>Abby Lewis</cp:lastModifiedBy>
  <cp:revision>118</cp:revision>
  <dcterms:created xsi:type="dcterms:W3CDTF">2020-11-06T16:08:19Z</dcterms:created>
  <dcterms:modified xsi:type="dcterms:W3CDTF">2021-06-07T15:28:09Z</dcterms:modified>
</cp:coreProperties>
</file>